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349" r:id="rId3"/>
    <p:sldId id="332" r:id="rId4"/>
    <p:sldId id="333" r:id="rId5"/>
    <p:sldId id="336" r:id="rId6"/>
    <p:sldId id="362" r:id="rId7"/>
    <p:sldId id="334" r:id="rId8"/>
    <p:sldId id="340" r:id="rId9"/>
    <p:sldId id="341" r:id="rId10"/>
    <p:sldId id="342" r:id="rId11"/>
    <p:sldId id="345" r:id="rId12"/>
    <p:sldId id="335" r:id="rId13"/>
    <p:sldId id="350" r:id="rId14"/>
    <p:sldId id="364" r:id="rId15"/>
    <p:sldId id="344" r:id="rId16"/>
    <p:sldId id="343" r:id="rId17"/>
    <p:sldId id="339" r:id="rId18"/>
    <p:sldId id="353" r:id="rId19"/>
    <p:sldId id="328" r:id="rId20"/>
    <p:sldId id="346" r:id="rId21"/>
    <p:sldId id="277" r:id="rId22"/>
    <p:sldId id="365" r:id="rId23"/>
    <p:sldId id="366" r:id="rId24"/>
    <p:sldId id="368" r:id="rId25"/>
    <p:sldId id="367" r:id="rId26"/>
    <p:sldId id="371" r:id="rId27"/>
    <p:sldId id="373" r:id="rId28"/>
    <p:sldId id="347" r:id="rId29"/>
    <p:sldId id="369" r:id="rId30"/>
    <p:sldId id="355" r:id="rId31"/>
    <p:sldId id="354" r:id="rId32"/>
    <p:sldId id="356" r:id="rId33"/>
    <p:sldId id="361" r:id="rId34"/>
    <p:sldId id="330" r:id="rId35"/>
    <p:sldId id="372" r:id="rId36"/>
    <p:sldId id="377" r:id="rId37"/>
    <p:sldId id="374" r:id="rId38"/>
    <p:sldId id="375" r:id="rId39"/>
    <p:sldId id="376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C00CC"/>
    <a:srgbClr val="66FF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1738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651B3-9FA6-4A64-A415-BF27C1117657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3D54F-7E65-41A1-9742-FD3BF736D7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BA4F1-1000-40B2-B744-6346EB49DB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FA095FA-9B60-4B67-B77F-D4AB737B8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2621CF-7DD3-41A6-A0E2-7C4D9CB9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9F1B49-BEDD-4A22-AA0D-9F77149C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11BAFB-D435-4497-84A0-4C7AF6C1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7E2FEF-F394-4D5F-A29E-D76A6D65362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1461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A7C0EA-D606-4C9C-B709-47F4595F2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AC983-8B0A-4AD1-9755-F86024150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B0473E-8FEC-4F69-9158-26C37376C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8027C4-3226-40BE-93F9-2C16C995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2D11DC-8A28-4E8B-811E-78E83EA71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5D45E-70B3-43FE-8090-319306BD5CB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7059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F4CFF-DE66-4D7F-817C-35F59BC1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7DC733-D4BA-437F-BFC9-21660286E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9BEE35-C2E5-428F-84BB-EF40568C3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A7CA7B-901F-45F1-8148-6EC3E3BF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7E91CD-13B5-4E74-9F6B-35A5CA350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1BFBA-04BD-4E11-90EA-EC371BA7D2F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1049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AE693-98FC-44F2-96A5-FB36611B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84ADC1-0B61-491E-BAE7-79A812C8A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B7FB65-1368-4E9F-9517-87917AF7E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45271F-ACF4-443C-9560-06825DE9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22B9016-86A4-466E-BEE2-082B96833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3A7730-D5F6-4641-BC8C-3AFF033F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F7B5F-4488-43CC-AA90-C0B5BD40C89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59713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969DBF-7D5D-47F6-A1E3-F4AFEA044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35055-B06B-4816-ABC7-6A99DCB8A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F6A7DA-EDFF-4485-930F-F007BA02D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93B935-F102-4533-9AC3-F6521DF2D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5A9EF9-2EFE-484E-918A-7438C2DAE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3036B66-0804-4D78-BD51-62F4E966A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5EF43CF-7256-44EB-87C5-834E7D229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23DCB53-E342-4B19-9E15-EF111FFFE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C926E-5636-4ED1-B2F8-E0934F7CEB8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1978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A5629-F073-4370-BB30-656C9D017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B519D02-2BE0-44EF-B027-4C9DDBAED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5BE753-5093-42EC-B6C6-9454F891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4B7740-BDCB-4887-8326-7EA12770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6F378-2179-4C35-B505-FE2E52648CD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00138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A18306-152D-41C5-8D5B-646A53CA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8BE8218-91C7-4F18-A6BB-07EFFF4B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832C01-AE38-41F8-85A5-DC625278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CF7D3-55AC-470A-85B4-3887FC942EF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59364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8FE22-1A5A-49F9-8E69-30DDDC88B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B75A95-2201-4778-AF72-B46068F9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851485-E22B-4F4E-91FC-9E0FA9283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40272BE-2AC0-422B-8C15-6DA36ACE0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B4D591-6D28-47E4-B4D8-44CB1BBD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54B53D-4153-41E4-9777-C3A6AD5B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B0CF9F-CB30-4675-ADD9-5FEC58B60DF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5110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0BB38-51B0-442B-B10C-768E3F1A3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D2B2C27-3A5B-4B00-BB3B-B1AB22A1C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5F71E2-505A-41FF-90F0-15C4F010B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E4C320-8B35-4590-9468-D400DEB1A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2B1A33-D626-4493-B2FD-D13643158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E97E01-20EE-4C8D-A61C-7D541443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FE2AE-53AD-4003-A5DA-93CA6D542AE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78324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89606A-C44F-465B-92E8-45D14171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34320F-A849-4163-8FC4-29B75A578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2B71B4-3B89-4984-B618-C8CF594E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6D4582-96E8-4617-914D-A39DD853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7EF3BC-233A-469B-AC3F-4C952968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97B18-282B-4E65-B399-88007543664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7585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22F7811-82BB-464B-9D35-4C4242ACD3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510DFBE-B889-49B5-BBDA-D2B962D0E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C7368A-997B-43C1-8352-FD1E60A01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D7C585-A511-4278-938B-C59CD8B30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3C5428-D2F2-4327-B0F9-8468B4A6B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BE2F4-28ED-4361-A0E7-F6A2156C1F7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92186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D804E-6643-489A-8DDD-6B732E758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ableau 2">
            <a:extLst>
              <a:ext uri="{FF2B5EF4-FFF2-40B4-BE49-F238E27FC236}">
                <a16:creationId xmlns:a16="http://schemas.microsoft.com/office/drawing/2014/main" id="{1C30A62D-8387-4718-B41C-223FD3B8A148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11368B-29E2-4392-8F54-16FD4DD12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BB48AC-C7E3-4C14-96C2-65BEB101F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3A232A-3909-4208-AFC3-3EBE2D22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B681F88-D0BF-49D7-B9E1-E30DD9FE89C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65880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43D1BF-54F5-40A7-907B-AF3EDA4E7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AA968-14F6-4BF2-A021-F715B8C51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EC9339-1247-4143-AD01-8FCE46D851AA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A2C21DD-27DD-4382-BB1A-30CBF21CC288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8341840-CA91-4725-B71E-CCEC1AD5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2238FA4F-E291-40EC-9A7E-8C2A2BAD7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0760BEA-E11B-44AB-A286-920D179A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60536F4-7034-45F5-B07E-DA63C7991E5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517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3516-78EC-4DAA-AC1C-1406C878D3DE}" type="datetimeFigureOut">
              <a:rPr lang="fr-FR" smtClean="0"/>
              <a:pPr/>
              <a:t>10/02/2025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3A034-F9B1-42DF-B60F-5792D3564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BCE60AA-AB46-4856-8BC6-FE3F0EC60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0EB0F0A-8FC5-4607-ADB3-7CE62C359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6886B4-3D92-49AB-B6B4-353EF86C2D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23E85B-F83C-4EEC-A56B-35846EDAAC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C5BA86A-ABEB-4A36-B3B7-DB6AFE2E01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A8547BC-71D8-4597-AE01-DF1DBB976A0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185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fr-FR" sz="2000" b="1" i="1" dirty="0">
                <a:solidFill>
                  <a:srgbClr val="0066FF"/>
                </a:solidFill>
              </a:rPr>
              <a:t>Déroulé réunion d’information</a:t>
            </a:r>
            <a:br>
              <a:rPr lang="fr-FR" sz="2000" b="1" i="1" dirty="0">
                <a:solidFill>
                  <a:srgbClr val="0066FF"/>
                </a:solidFill>
              </a:rPr>
            </a:br>
            <a:r>
              <a:rPr lang="fr-FR" sz="2000" b="1" i="1" dirty="0">
                <a:solidFill>
                  <a:srgbClr val="0066FF"/>
                </a:solidFill>
              </a:rPr>
              <a:t>19h à 21h30 le 06 février 2025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/>
              <a:t>19 h:</a:t>
            </a:r>
            <a:r>
              <a:rPr lang="fr-FR" sz="2000" dirty="0"/>
              <a:t> </a:t>
            </a:r>
            <a:r>
              <a:rPr lang="fr-FR" sz="2000" b="1" dirty="0"/>
              <a:t>Ouverture réunion </a:t>
            </a:r>
            <a:r>
              <a:rPr lang="fr-FR" sz="1400" i="1" dirty="0"/>
              <a:t>(Dominique DURAND, Pt Conseil syndical)</a:t>
            </a:r>
          </a:p>
          <a:p>
            <a:pPr marL="0" indent="0">
              <a:buNone/>
            </a:pPr>
            <a:endParaRPr lang="fr-FR" sz="1400" i="1" dirty="0"/>
          </a:p>
          <a:p>
            <a:pPr marL="0" indent="0">
              <a:buNone/>
            </a:pPr>
            <a:r>
              <a:rPr lang="fr-FR" sz="2000" b="1" dirty="0"/>
              <a:t>19h 05:</a:t>
            </a:r>
            <a:r>
              <a:rPr lang="fr-FR" sz="1800" dirty="0"/>
              <a:t> </a:t>
            </a:r>
            <a:r>
              <a:rPr lang="fr-FR" sz="2000" b="1" dirty="0"/>
              <a:t>Présentation générale </a:t>
            </a:r>
            <a:r>
              <a:rPr lang="fr-FR" sz="1400" i="1" dirty="0"/>
              <a:t>( Jean SALLES pour commission ravalement)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2000" b="1" dirty="0"/>
              <a:t> 19h 25: Aspects techniques </a:t>
            </a:r>
            <a:r>
              <a:rPr lang="fr-FR" sz="1800" dirty="0"/>
              <a:t>:Désordres &amp; solutions </a:t>
            </a:r>
            <a:r>
              <a:rPr lang="fr-FR" sz="1400" i="1" dirty="0"/>
              <a:t>(</a:t>
            </a:r>
            <a:r>
              <a:rPr lang="fr-FR" sz="2000" b="1" i="1" dirty="0"/>
              <a:t>Matthieu </a:t>
            </a:r>
            <a:r>
              <a:rPr lang="fr-FR" sz="2000" b="1" i="1" dirty="0" err="1"/>
              <a:t>Croué</a:t>
            </a:r>
            <a:r>
              <a:rPr lang="fr-FR" sz="2000" b="1" i="1" dirty="0"/>
              <a:t> – </a:t>
            </a:r>
            <a:r>
              <a:rPr lang="fr-FR" sz="1400" i="1" dirty="0"/>
              <a:t>Architecte)</a:t>
            </a:r>
          </a:p>
          <a:p>
            <a:pPr marL="0" indent="0">
              <a:buNone/>
            </a:pPr>
            <a:r>
              <a:rPr lang="fr-FR" sz="2000" b="1" dirty="0"/>
              <a:t>20 h 15</a:t>
            </a:r>
            <a:r>
              <a:rPr lang="fr-FR" sz="1800" dirty="0"/>
              <a:t>: </a:t>
            </a:r>
            <a:r>
              <a:rPr lang="fr-FR" sz="2000" b="1" dirty="0"/>
              <a:t>Aspects financiers </a:t>
            </a:r>
            <a:r>
              <a:rPr lang="fr-FR" sz="1800" dirty="0"/>
              <a:t>: Coût prévisible et financement</a:t>
            </a:r>
          </a:p>
          <a:p>
            <a:pPr marL="0" indent="0">
              <a:buNone/>
            </a:pPr>
            <a:r>
              <a:rPr lang="fr-FR" sz="2000" b="1" dirty="0"/>
              <a:t>20h30</a:t>
            </a:r>
            <a:r>
              <a:rPr lang="fr-FR" sz="1800" dirty="0"/>
              <a:t> : </a:t>
            </a:r>
            <a:r>
              <a:rPr lang="fr-FR" sz="2000" b="1" dirty="0"/>
              <a:t>Agenda et organisation AGE  </a:t>
            </a:r>
            <a:r>
              <a:rPr lang="fr-FR" sz="1400" i="1" dirty="0"/>
              <a:t>(Dominique DURAND)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2000" b="1" dirty="0"/>
              <a:t>20h 35 à 21 h 30 (fin) </a:t>
            </a:r>
            <a:r>
              <a:rPr lang="fr-FR" sz="1800" dirty="0"/>
              <a:t>: </a:t>
            </a:r>
            <a:r>
              <a:rPr lang="fr-FR" sz="2000" b="1" dirty="0"/>
              <a:t>Questions / réponses </a:t>
            </a:r>
            <a:r>
              <a:rPr lang="fr-FR" sz="1400" i="1" dirty="0"/>
              <a:t>(M. </a:t>
            </a:r>
            <a:r>
              <a:rPr lang="fr-FR" sz="1400" i="1" dirty="0" err="1"/>
              <a:t>Croué</a:t>
            </a:r>
            <a:r>
              <a:rPr lang="fr-FR" sz="1400" i="1" dirty="0"/>
              <a:t> + Victor VAZ (syndic) + Com. Ravalement)</a:t>
            </a:r>
          </a:p>
          <a:p>
            <a:pPr marL="0" indent="0">
              <a:buNone/>
            </a:pPr>
            <a:r>
              <a:rPr lang="fr-FR" sz="1800" dirty="0"/>
              <a:t>		Ordre des questions:</a:t>
            </a: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2000" dirty="0"/>
              <a:t>- Aspects techniques </a:t>
            </a:r>
          </a:p>
          <a:p>
            <a:pPr marL="0" indent="0">
              <a:buNone/>
            </a:pPr>
            <a:r>
              <a:rPr lang="fr-FR" sz="2000" dirty="0"/>
              <a:t>	- Aspects financiers</a:t>
            </a:r>
          </a:p>
          <a:p>
            <a:pPr marL="0" indent="0">
              <a:buNone/>
            </a:pPr>
            <a:r>
              <a:rPr lang="fr-FR" sz="2000" dirty="0"/>
              <a:t>	- Aspects organisationne</a:t>
            </a:r>
            <a:r>
              <a:rPr lang="fr-FR" sz="1800" dirty="0"/>
              <a:t>ls</a:t>
            </a:r>
          </a:p>
        </p:txBody>
      </p:sp>
    </p:spTree>
    <p:extLst>
      <p:ext uri="{BB962C8B-B14F-4D97-AF65-F5344CB8AC3E}">
        <p14:creationId xmlns:p14="http://schemas.microsoft.com/office/powerpoint/2010/main" val="288852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Exemple de ravalement partiel écarté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B1EAA8C-DEDB-61C7-B4F6-B3B6499B4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56792"/>
            <a:ext cx="7705898" cy="45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74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Exemple de ravalement partiel écarté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68297B5-6D90-3157-5B33-37984107E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7" y="836613"/>
            <a:ext cx="7874000" cy="5905500"/>
          </a:xfrm>
        </p:spPr>
      </p:pic>
    </p:spTree>
    <p:extLst>
      <p:ext uri="{BB962C8B-B14F-4D97-AF65-F5344CB8AC3E}">
        <p14:creationId xmlns:p14="http://schemas.microsoft.com/office/powerpoint/2010/main" val="426884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A838E-4CE6-EDB3-FEC9-DDCD42AE7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95E2C-2487-AB77-F327-B04FEA1D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Exemple de ravalement partiel écarté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9D37E85-DBE6-3396-3421-45671C469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82" y="1174340"/>
            <a:ext cx="4012441" cy="53510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97D12EF-EFC2-11B1-4848-4825E564C521}"/>
              </a:ext>
            </a:extLst>
          </p:cNvPr>
          <p:cNvSpPr txBox="1"/>
          <p:nvPr/>
        </p:nvSpPr>
        <p:spPr>
          <a:xfrm>
            <a:off x="2843808" y="3059668"/>
            <a:ext cx="358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  <a:highlight>
                  <a:srgbClr val="FFFF00"/>
                </a:highlight>
              </a:rPr>
              <a:t>Exemple de joints faits partiellement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086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BE133-781E-4AF5-D4D1-525B18B58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9FDE70-96DE-59D8-CD4E-B3B007DAA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Principales étapes de l’appel  d’offre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E8DEB9-C9F7-585C-537A-FB733CF19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514350" indent="-514350">
              <a:buAutoNum type="arabicPlain" startAt="2018"/>
            </a:pPr>
            <a:r>
              <a:rPr lang="fr-FR" sz="2000" b="1" dirty="0"/>
              <a:t>(AGO): Mission d’audit et d’études </a:t>
            </a:r>
            <a:r>
              <a:rPr lang="fr-FR" sz="2000" dirty="0"/>
              <a:t>confiée au cabinet </a:t>
            </a:r>
            <a:r>
              <a:rPr lang="fr-FR" sz="2000" dirty="0" err="1"/>
              <a:t>Croué-Landaz</a:t>
            </a:r>
            <a:endParaRPr lang="fr-FR" sz="2000" dirty="0"/>
          </a:p>
          <a:p>
            <a:pPr marL="514350" indent="-514350">
              <a:buAutoNum type="arabicPlain" startAt="2018"/>
            </a:pPr>
            <a:r>
              <a:rPr lang="fr-FR" sz="2000" b="1" dirty="0"/>
              <a:t>-2021 (AGO) </a:t>
            </a:r>
            <a:r>
              <a:rPr lang="fr-FR" sz="2000" dirty="0"/>
              <a:t>: </a:t>
            </a:r>
            <a:r>
              <a:rPr lang="fr-FR" sz="2000" b="1" dirty="0"/>
              <a:t>présentation études </a:t>
            </a:r>
            <a:r>
              <a:rPr lang="fr-FR" sz="2000" dirty="0"/>
              <a:t>par Matthieu </a:t>
            </a:r>
            <a:r>
              <a:rPr lang="fr-FR" sz="2000" dirty="0" err="1"/>
              <a:t>Croué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2021 – 2023 </a:t>
            </a:r>
            <a:r>
              <a:rPr lang="fr-FR" sz="2000" dirty="0"/>
              <a:t>(période COVID)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b="1" dirty="0"/>
              <a:t>	</a:t>
            </a:r>
            <a:r>
              <a:rPr lang="fr-FR" sz="2000" dirty="0"/>
              <a:t>CCTP et annexes métrés établis par architecte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000" dirty="0"/>
              <a:t>	</a:t>
            </a:r>
            <a:r>
              <a:rPr lang="fr-FR" sz="2000" b="1" dirty="0"/>
              <a:t>Appel d’Offre lancé auprès de </a:t>
            </a:r>
            <a:r>
              <a:rPr lang="fr-FR" sz="2000" b="1" dirty="0">
                <a:solidFill>
                  <a:srgbClr val="FF0000"/>
                </a:solidFill>
              </a:rPr>
              <a:t>5 sociétés </a:t>
            </a:r>
            <a:r>
              <a:rPr lang="fr-FR" sz="1400" dirty="0"/>
              <a:t>parmi celles sur la place</a:t>
            </a:r>
          </a:p>
          <a:p>
            <a:pPr marL="0" indent="0">
              <a:buNone/>
            </a:pPr>
            <a:r>
              <a:rPr lang="fr-FR" sz="1400" dirty="0"/>
              <a:t>	ayant la capacité de mener un tel chantier, sans sous-traitance du traitement de l’amiante</a:t>
            </a:r>
          </a:p>
          <a:p>
            <a:pPr marL="0" indent="0">
              <a:buNone/>
            </a:pPr>
            <a:r>
              <a:rPr lang="fr-FR" sz="2000" i="1" dirty="0"/>
              <a:t>	(Combet, </a:t>
            </a:r>
            <a:r>
              <a:rPr lang="fr-FR" sz="2000" i="1" dirty="0" err="1"/>
              <a:t>Lorillard</a:t>
            </a:r>
            <a:r>
              <a:rPr lang="fr-FR" sz="2000" i="1" dirty="0"/>
              <a:t>, SEEF, </a:t>
            </a:r>
            <a:r>
              <a:rPr lang="fr-FR" sz="2000" i="1" dirty="0" err="1"/>
              <a:t>Socateb,SPEBI</a:t>
            </a:r>
            <a:r>
              <a:rPr lang="fr-FR" sz="2000" i="1" dirty="0"/>
              <a:t>)</a:t>
            </a:r>
          </a:p>
          <a:p>
            <a:pPr marL="0" indent="0">
              <a:buNone/>
            </a:pPr>
            <a:r>
              <a:rPr lang="fr-FR" sz="2000" b="1" dirty="0"/>
              <a:t>2023 02 </a:t>
            </a:r>
            <a:r>
              <a:rPr lang="fr-FR" sz="2000" dirty="0"/>
              <a:t>: </a:t>
            </a:r>
            <a:r>
              <a:rPr lang="fr-FR" sz="2000" b="1" dirty="0"/>
              <a:t>Réception des offres et remise Rapport A.O. Archi</a:t>
            </a:r>
            <a:r>
              <a:rPr lang="fr-FR" sz="2000" dirty="0"/>
              <a:t>.</a:t>
            </a:r>
          </a:p>
          <a:p>
            <a:pPr marL="0" indent="0">
              <a:buNone/>
            </a:pPr>
            <a:r>
              <a:rPr lang="fr-FR" sz="2000" dirty="0"/>
              <a:t>	Création du groupe de travail « Ravalement »  (8 conseillers) </a:t>
            </a:r>
            <a:endParaRPr lang="fr-FR" sz="2000" i="1" dirty="0"/>
          </a:p>
          <a:p>
            <a:pPr marL="0" indent="0">
              <a:buNone/>
            </a:pPr>
            <a:r>
              <a:rPr lang="fr-FR" sz="2000" b="1" i="1" dirty="0"/>
              <a:t>Travaux d’analyse</a:t>
            </a:r>
            <a:r>
              <a:rPr lang="fr-FR" sz="2000" i="1" dirty="0"/>
              <a:t>, sélection et rencontre de </a:t>
            </a:r>
            <a:r>
              <a:rPr lang="fr-FR" sz="2000" b="1" i="1" dirty="0">
                <a:solidFill>
                  <a:srgbClr val="FF0000"/>
                </a:solidFill>
              </a:rPr>
              <a:t>3 sociétés </a:t>
            </a:r>
            <a:r>
              <a:rPr lang="fr-FR" sz="2000" i="1" dirty="0"/>
              <a:t>Combet, </a:t>
            </a:r>
            <a:r>
              <a:rPr lang="fr-FR" sz="2000" i="1" dirty="0" err="1"/>
              <a:t>Socateb</a:t>
            </a:r>
            <a:r>
              <a:rPr lang="fr-FR" sz="2000" i="1" dirty="0"/>
              <a:t>, </a:t>
            </a:r>
            <a:r>
              <a:rPr lang="fr-FR" sz="2000" i="1" dirty="0" err="1"/>
              <a:t>Spebi</a:t>
            </a:r>
            <a:endParaRPr lang="fr-FR" sz="2000" i="1" dirty="0"/>
          </a:p>
          <a:p>
            <a:pPr marL="0" indent="0">
              <a:buNone/>
            </a:pPr>
            <a:r>
              <a:rPr lang="fr-FR" sz="2000" b="1" dirty="0"/>
              <a:t>2024 02 </a:t>
            </a:r>
            <a:r>
              <a:rPr lang="fr-FR" sz="2000" dirty="0"/>
              <a:t>– RAAT de SAF Diagnostic amiante (DA partiel de EBA en 2020)</a:t>
            </a:r>
          </a:p>
          <a:p>
            <a:pPr marL="0" indent="0">
              <a:buNone/>
            </a:pPr>
            <a:endParaRPr lang="fr-FR" sz="2000" dirty="0"/>
          </a:p>
          <a:p>
            <a:pPr marL="0" indent="0" algn="ctr">
              <a:buNone/>
            </a:pPr>
            <a:r>
              <a:rPr lang="fr-FR" sz="2000" dirty="0">
                <a:solidFill>
                  <a:srgbClr val="0066FF"/>
                </a:solidFill>
              </a:rPr>
              <a:t>Demande d’actualisation devis Combet ; </a:t>
            </a:r>
            <a:r>
              <a:rPr lang="fr-FR" sz="2000" dirty="0" err="1">
                <a:solidFill>
                  <a:srgbClr val="0066FF"/>
                </a:solidFill>
              </a:rPr>
              <a:t>Socateb</a:t>
            </a:r>
            <a:r>
              <a:rPr lang="fr-FR" sz="2000" dirty="0">
                <a:solidFill>
                  <a:srgbClr val="0066FF"/>
                </a:solidFill>
              </a:rPr>
              <a:t> ;</a:t>
            </a:r>
            <a:r>
              <a:rPr lang="fr-FR" sz="2000" dirty="0" err="1">
                <a:solidFill>
                  <a:srgbClr val="0066FF"/>
                </a:solidFill>
              </a:rPr>
              <a:t>Spebi</a:t>
            </a:r>
            <a:endParaRPr lang="fr-FR" sz="2000" dirty="0">
              <a:solidFill>
                <a:srgbClr val="0066FF"/>
              </a:solidFill>
            </a:endParaRPr>
          </a:p>
          <a:p>
            <a:pPr marL="0" indent="0" algn="ctr">
              <a:buNone/>
            </a:pPr>
            <a:r>
              <a:rPr lang="fr-FR" sz="2000" dirty="0"/>
              <a:t> sur base CCTP modifié</a:t>
            </a:r>
          </a:p>
        </p:txBody>
      </p:sp>
    </p:spTree>
    <p:extLst>
      <p:ext uri="{BB962C8B-B14F-4D97-AF65-F5344CB8AC3E}">
        <p14:creationId xmlns:p14="http://schemas.microsoft.com/office/powerpoint/2010/main" val="4198232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Principales étapes de l’appel  d’offre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r>
              <a:rPr lang="fr-FR" sz="2000" b="1" dirty="0"/>
              <a:t>2024 09 : Réception devis actualisés Combet ; </a:t>
            </a:r>
            <a:r>
              <a:rPr lang="fr-FR" sz="2000" b="1" dirty="0" err="1"/>
              <a:t>Spebi</a:t>
            </a:r>
            <a:r>
              <a:rPr lang="fr-FR" sz="2000" b="1" dirty="0"/>
              <a:t> ; </a:t>
            </a:r>
            <a:r>
              <a:rPr lang="fr-FR" sz="2000" b="1" dirty="0" err="1"/>
              <a:t>Socateb</a:t>
            </a:r>
            <a:endParaRPr lang="fr-FR" sz="2000" b="1" dirty="0"/>
          </a:p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r>
              <a:rPr lang="fr-FR" sz="2000" dirty="0"/>
              <a:t>	Analyse offres &amp; rencontre 2 entreprises « mieux </a:t>
            </a:r>
            <a:r>
              <a:rPr lang="fr-FR" sz="2000" dirty="0" err="1"/>
              <a:t>disantes</a:t>
            </a:r>
            <a:r>
              <a:rPr lang="fr-FR" sz="2000" dirty="0"/>
              <a:t> » </a:t>
            </a:r>
            <a:r>
              <a:rPr lang="fr-FR" sz="2000" dirty="0" err="1"/>
              <a:t>Spebi</a:t>
            </a:r>
            <a:r>
              <a:rPr lang="fr-FR" sz="2000" dirty="0"/>
              <a:t> </a:t>
            </a:r>
            <a:r>
              <a:rPr lang="fr-FR" sz="2000" dirty="0" err="1"/>
              <a:t>Socateb</a:t>
            </a:r>
            <a:endParaRPr lang="fr-FR" sz="2000" dirty="0"/>
          </a:p>
          <a:p>
            <a:pPr marL="0" indent="0">
              <a:buNone/>
            </a:pPr>
            <a:r>
              <a:rPr lang="fr-FR" sz="2000" dirty="0"/>
              <a:t>	Demandes d’ ajustements complémentaires de leur offre</a:t>
            </a:r>
            <a:endParaRPr lang="fr-FR" sz="2000" b="1" dirty="0"/>
          </a:p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endParaRPr lang="fr-FR" sz="2000" b="1" dirty="0"/>
          </a:p>
          <a:p>
            <a:pPr marL="0" indent="0">
              <a:buNone/>
            </a:pPr>
            <a:r>
              <a:rPr lang="fr-FR" sz="2000" b="1" dirty="0"/>
              <a:t>20 janvier 2025: </a:t>
            </a:r>
            <a:r>
              <a:rPr lang="fr-FR" sz="2000" dirty="0"/>
              <a:t>Réception devis actualisés sur 2 sociétés + mémoires techniques</a:t>
            </a:r>
          </a:p>
          <a:p>
            <a:pPr marL="0" indent="0">
              <a:buNone/>
            </a:pPr>
            <a:r>
              <a:rPr lang="fr-FR" sz="2000" dirty="0"/>
              <a:t>		- Analyse en cours - </a:t>
            </a:r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35823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Travaux de la commission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0728"/>
            <a:ext cx="8784976" cy="61206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Appropriation de la problématique </a:t>
            </a:r>
            <a:r>
              <a:rPr lang="fr-FR" sz="1800" dirty="0"/>
              <a:t>(aspect techniques désordres &amp; solutions proposées</a:t>
            </a:r>
          </a:p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 Questions / réponses:  </a:t>
            </a:r>
            <a:r>
              <a:rPr lang="fr-FR" sz="1600" dirty="0"/>
              <a:t>réponses aux questions des conseillers, copros. Avec Archi et Syndic </a:t>
            </a:r>
            <a:r>
              <a:rPr lang="fr-FR" sz="1400" dirty="0"/>
              <a:t>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Très important travail de</a:t>
            </a:r>
            <a:r>
              <a:rPr lang="fr-FR" sz="1800" b="1" dirty="0"/>
              <a:t> contrôle des métrés </a:t>
            </a:r>
            <a:r>
              <a:rPr lang="fr-FR" sz="1800" dirty="0"/>
              <a:t>et surfaces (béton, pierre, ouvrants, fer, bois…)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 </a:t>
            </a:r>
            <a:r>
              <a:rPr lang="fr-FR" sz="1800" b="1" dirty="0"/>
              <a:t>Comparaison ligne à ligne des RAO </a:t>
            </a:r>
            <a:r>
              <a:rPr lang="fr-FR" sz="1800" dirty="0"/>
              <a:t>des 5 puis 3 entreprises (des milliers de données)</a:t>
            </a:r>
          </a:p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Audition des 3 entreprises </a:t>
            </a:r>
            <a:r>
              <a:rPr lang="fr-FR" sz="1800" dirty="0"/>
              <a:t>mieux placées au 1° devis (</a:t>
            </a:r>
            <a:r>
              <a:rPr lang="fr-FR" sz="1800" dirty="0" err="1"/>
              <a:t>Socateb</a:t>
            </a:r>
            <a:r>
              <a:rPr lang="fr-FR" sz="1800" dirty="0"/>
              <a:t>, </a:t>
            </a:r>
            <a:r>
              <a:rPr lang="fr-FR" sz="1800" dirty="0" err="1"/>
              <a:t>Spebi</a:t>
            </a:r>
            <a:r>
              <a:rPr lang="fr-FR" sz="1800" dirty="0"/>
              <a:t>, Combet)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Audition des 2 entreprises </a:t>
            </a:r>
            <a:r>
              <a:rPr lang="fr-FR" sz="1800" dirty="0"/>
              <a:t>mieux  placées dans la « Short </a:t>
            </a:r>
            <a:r>
              <a:rPr lang="fr-FR" sz="1800" dirty="0" err="1"/>
              <a:t>list</a:t>
            </a:r>
            <a:r>
              <a:rPr lang="fr-FR" sz="1800" dirty="0"/>
              <a:t> » de 3 (</a:t>
            </a:r>
            <a:r>
              <a:rPr lang="fr-FR" sz="1800" dirty="0" err="1"/>
              <a:t>Socateb</a:t>
            </a:r>
            <a:r>
              <a:rPr lang="fr-FR" sz="1800" dirty="0"/>
              <a:t>, </a:t>
            </a:r>
            <a:r>
              <a:rPr lang="fr-FR" sz="1800" dirty="0" err="1"/>
              <a:t>Spebi</a:t>
            </a:r>
            <a:r>
              <a:rPr lang="fr-FR" sz="1800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Visites de chantier </a:t>
            </a:r>
            <a:r>
              <a:rPr lang="fr-FR" sz="1800" dirty="0"/>
              <a:t>(Meudon, Versailles, Orée de Marly)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Plusieurs rencontres et échanges </a:t>
            </a:r>
            <a:r>
              <a:rPr lang="fr-FR" sz="1800" dirty="0"/>
              <a:t>avec conseil Orée de Marly</a:t>
            </a:r>
          </a:p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Examen  aspects juridiques et organisationnels </a:t>
            </a:r>
            <a:r>
              <a:rPr lang="fr-FR" sz="1800" dirty="0"/>
              <a:t>du projet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823038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Travaux de la commission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34885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Nombreuses rencontres avec Architecte et Syndic</a:t>
            </a:r>
            <a:r>
              <a:rPr lang="fr-FR" sz="1800" dirty="0"/>
              <a:t>, de la commission et entre membres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b="1" dirty="0"/>
              <a:t>Information du conseil syndical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800" dirty="0"/>
              <a:t> </a:t>
            </a:r>
            <a:r>
              <a:rPr lang="fr-FR" sz="1800" b="1" dirty="0"/>
              <a:t>Visites Sté </a:t>
            </a:r>
            <a:r>
              <a:rPr lang="fr-FR" sz="1800" b="1" dirty="0" err="1"/>
              <a:t>Triflex</a:t>
            </a:r>
            <a:r>
              <a:rPr lang="fr-FR" sz="1800" b="1" dirty="0"/>
              <a:t> </a:t>
            </a:r>
            <a:r>
              <a:rPr lang="fr-FR" sz="1800" dirty="0"/>
              <a:t>(étanchéité)</a:t>
            </a:r>
          </a:p>
          <a:p>
            <a:pPr marL="0" indent="0">
              <a:buNone/>
            </a:pPr>
            <a:endParaRPr lang="fr-FR" sz="1800" dirty="0"/>
          </a:p>
          <a:p>
            <a:pPr marL="0" indent="0" algn="ctr">
              <a:buNone/>
            </a:pPr>
            <a:r>
              <a:rPr lang="fr-FR" sz="1800" b="1" dirty="0">
                <a:solidFill>
                  <a:srgbClr val="0066FF"/>
                </a:solidFill>
              </a:rPr>
              <a:t>En conclusion </a:t>
            </a:r>
          </a:p>
          <a:p>
            <a:pPr marL="0" indent="0" algn="ctr">
              <a:buNone/>
            </a:pPr>
            <a:r>
              <a:rPr lang="fr-FR" sz="1800" i="1" dirty="0"/>
              <a:t>ces travaux qui ont pris un nombre d’heures </a:t>
            </a:r>
            <a:r>
              <a:rPr lang="fr-FR" sz="1800" i="1" u="sng" dirty="0"/>
              <a:t>très </a:t>
            </a:r>
            <a:r>
              <a:rPr lang="fr-FR" sz="1800" i="1" dirty="0"/>
              <a:t>conséquent ont permis</a:t>
            </a:r>
          </a:p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sz="1800" b="1" dirty="0">
                <a:solidFill>
                  <a:srgbClr val="0066FF"/>
                </a:solidFill>
              </a:rPr>
              <a:t>Sécurisation du dossier </a:t>
            </a:r>
            <a:r>
              <a:rPr lang="fr-FR" sz="1800" dirty="0"/>
              <a:t>sur les données et les solutions proposées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sz="1800" b="1" dirty="0">
                <a:solidFill>
                  <a:srgbClr val="0066FF"/>
                </a:solidFill>
              </a:rPr>
              <a:t>Diminution de l’enveloppe financière </a:t>
            </a:r>
            <a:r>
              <a:rPr lang="fr-FR" sz="1800" dirty="0"/>
              <a:t>suite aménagement cahier des charges, par rapport au devis initial de 2023.</a:t>
            </a:r>
          </a:p>
        </p:txBody>
      </p:sp>
    </p:spTree>
    <p:extLst>
      <p:ext uri="{BB962C8B-B14F-4D97-AF65-F5344CB8AC3E}">
        <p14:creationId xmlns:p14="http://schemas.microsoft.com/office/powerpoint/2010/main" val="2804479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C2CAB-EA9E-48C8-E1EB-CD99FE72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31EEE2-17FF-7CDE-0034-8A05F54C3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Contrôle des métrés</a:t>
            </a:r>
            <a:br>
              <a:rPr lang="fr-F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1800" i="1" u="sng" dirty="0">
                <a:solidFill>
                  <a:srgbClr val="FF0000"/>
                </a:solidFill>
              </a:rPr>
              <a:t>exemple de matrice pour vérif métré  du BETON seul, d’UNE face, d’UN bâtiment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AF750C0-1BDF-F6BC-D2A4-08E883C55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7851"/>
            <a:ext cx="8229600" cy="4030660"/>
          </a:xfrm>
        </p:spPr>
      </p:pic>
    </p:spTree>
    <p:extLst>
      <p:ext uri="{BB962C8B-B14F-4D97-AF65-F5344CB8AC3E}">
        <p14:creationId xmlns:p14="http://schemas.microsoft.com/office/powerpoint/2010/main" val="58731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3EFE9AB-9EC3-460D-982F-308C19C38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" r="15386"/>
          <a:stretch/>
        </p:blipFill>
        <p:spPr>
          <a:xfrm>
            <a:off x="107217" y="323810"/>
            <a:ext cx="8928992" cy="60769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5492A20-BCBD-4B81-9E16-055DA4C434E7}"/>
              </a:ext>
            </a:extLst>
          </p:cNvPr>
          <p:cNvSpPr txBox="1"/>
          <p:nvPr/>
        </p:nvSpPr>
        <p:spPr>
          <a:xfrm>
            <a:off x="2309492" y="323810"/>
            <a:ext cx="45244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II - Constat &amp; solutions</a:t>
            </a:r>
          </a:p>
          <a:p>
            <a:pPr algn="ctr"/>
            <a:endParaRPr lang="fr-FR" sz="3600" b="1" dirty="0">
              <a:solidFill>
                <a:srgbClr val="FF0000"/>
              </a:solidFill>
            </a:endParaRPr>
          </a:p>
          <a:p>
            <a:pPr algn="ctr"/>
            <a:r>
              <a:rPr lang="fr-FR" b="1" i="1" dirty="0">
                <a:solidFill>
                  <a:srgbClr val="FF0000"/>
                </a:solidFill>
              </a:rPr>
              <a:t>Matthieu </a:t>
            </a:r>
            <a:r>
              <a:rPr lang="fr-FR" b="1" i="1" dirty="0" err="1">
                <a:solidFill>
                  <a:srgbClr val="FF0000"/>
                </a:solidFill>
              </a:rPr>
              <a:t>Croué</a:t>
            </a:r>
            <a:endParaRPr lang="fr-F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190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CF75CE9-C644-40E4-9FEC-B4D3992C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774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Nouvelle image">
            <a:extLst>
              <a:ext uri="{FF2B5EF4-FFF2-40B4-BE49-F238E27FC236}">
                <a16:creationId xmlns:a16="http://schemas.microsoft.com/office/drawing/2014/main" id="{6EA5C5B8-6068-4AA2-B05F-B952027A5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62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1A45D9C-FF2E-47C2-848E-149882BF4A19}"/>
              </a:ext>
            </a:extLst>
          </p:cNvPr>
          <p:cNvSpPr txBox="1"/>
          <p:nvPr/>
        </p:nvSpPr>
        <p:spPr>
          <a:xfrm>
            <a:off x="1675152" y="506581"/>
            <a:ext cx="6225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rgbClr val="0066FF"/>
                </a:solidFill>
              </a:rPr>
              <a:t>RESIDENCE HARMONIE - OUEST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52F04D-275E-4444-9F10-3B2DA1C18010}"/>
              </a:ext>
            </a:extLst>
          </p:cNvPr>
          <p:cNvSpPr txBox="1"/>
          <p:nvPr/>
        </p:nvSpPr>
        <p:spPr>
          <a:xfrm>
            <a:off x="2987824" y="1700808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66FF33"/>
                </a:solidFill>
              </a:rPr>
              <a:t>RAVALEMENT</a:t>
            </a:r>
          </a:p>
          <a:p>
            <a:pPr algn="ctr"/>
            <a:r>
              <a:rPr lang="fr-FR" sz="3600" b="1" dirty="0">
                <a:solidFill>
                  <a:srgbClr val="FF0000"/>
                </a:solidFill>
              </a:rPr>
              <a:t>-  I - PRESENTATION-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43F5B38-E6FB-4590-9A8B-9C1FF9FA6E13}"/>
              </a:ext>
            </a:extLst>
          </p:cNvPr>
          <p:cNvSpPr txBox="1"/>
          <p:nvPr/>
        </p:nvSpPr>
        <p:spPr>
          <a:xfrm>
            <a:off x="2267744" y="3772198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C000"/>
                </a:solidFill>
              </a:rPr>
              <a:t>Présentation aux copropriétaires</a:t>
            </a:r>
          </a:p>
          <a:p>
            <a:pPr algn="ctr"/>
            <a:r>
              <a:rPr lang="fr-FR" sz="2800" i="1" dirty="0">
                <a:solidFill>
                  <a:srgbClr val="FFC000"/>
                </a:solidFill>
              </a:rPr>
              <a:t>23 janvier 2025 -15h</a:t>
            </a:r>
          </a:p>
          <a:p>
            <a:pPr algn="ctr"/>
            <a:r>
              <a:rPr lang="fr-FR" sz="2800" i="1" dirty="0">
                <a:solidFill>
                  <a:srgbClr val="FFC000"/>
                </a:solidFill>
              </a:rPr>
              <a:t>6 février 2025 – 19h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Nouvelle image">
            <a:extLst>
              <a:ext uri="{FF2B5EF4-FFF2-40B4-BE49-F238E27FC236}">
                <a16:creationId xmlns:a16="http://schemas.microsoft.com/office/drawing/2014/main" id="{6EA5C5B8-6068-4AA2-B05F-B952027A5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9144000" cy="609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6" name="Text Box 6">
            <a:extLst>
              <a:ext uri="{FF2B5EF4-FFF2-40B4-BE49-F238E27FC236}">
                <a16:creationId xmlns:a16="http://schemas.microsoft.com/office/drawing/2014/main" id="{3E1F97C7-1DD0-4727-99A0-D15F7C8A8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6673850"/>
            <a:ext cx="1268412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Photo: Daniel CASSE Atelier 11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842EE37-32DD-4D42-E6A1-C106A141170F}"/>
              </a:ext>
            </a:extLst>
          </p:cNvPr>
          <p:cNvSpPr txBox="1"/>
          <p:nvPr/>
        </p:nvSpPr>
        <p:spPr>
          <a:xfrm>
            <a:off x="3101041" y="2348880"/>
            <a:ext cx="39405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-III-</a:t>
            </a:r>
          </a:p>
          <a:p>
            <a:pPr algn="ctr"/>
            <a:r>
              <a:rPr lang="fr-FR" sz="2800" b="1" dirty="0">
                <a:solidFill>
                  <a:srgbClr val="FF0000"/>
                </a:solidFill>
              </a:rPr>
              <a:t>Coût – Financement</a:t>
            </a:r>
          </a:p>
          <a:p>
            <a:pPr algn="ctr"/>
            <a:r>
              <a:rPr lang="fr-FR" sz="2800" b="1" dirty="0">
                <a:solidFill>
                  <a:srgbClr val="FF0000"/>
                </a:solidFill>
              </a:rPr>
              <a:t>Garanties - Calendrier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A3D06D-53AE-597B-2A5F-76F31571E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Coût estimé – 1° devis (2023)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B189F9A-1ECF-32EC-AADF-CCD8E476A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946378"/>
              </p:ext>
            </p:extLst>
          </p:nvPr>
        </p:nvGraphicFramePr>
        <p:xfrm>
          <a:off x="457200" y="1988840"/>
          <a:ext cx="8229600" cy="737592"/>
        </p:xfrm>
        <a:graphic>
          <a:graphicData uri="http://schemas.openxmlformats.org/drawingml/2006/table">
            <a:tbl>
              <a:tblPr/>
              <a:tblGrid>
                <a:gridCol w="3961135">
                  <a:extLst>
                    <a:ext uri="{9D8B030D-6E8A-4147-A177-3AD203B41FA5}">
                      <a16:colId xmlns:a16="http://schemas.microsoft.com/office/drawing/2014/main" val="1254172518"/>
                    </a:ext>
                  </a:extLst>
                </a:gridCol>
                <a:gridCol w="944754">
                  <a:extLst>
                    <a:ext uri="{9D8B030D-6E8A-4147-A177-3AD203B41FA5}">
                      <a16:colId xmlns:a16="http://schemas.microsoft.com/office/drawing/2014/main" val="3876258055"/>
                    </a:ext>
                  </a:extLst>
                </a:gridCol>
                <a:gridCol w="774015">
                  <a:extLst>
                    <a:ext uri="{9D8B030D-6E8A-4147-A177-3AD203B41FA5}">
                      <a16:colId xmlns:a16="http://schemas.microsoft.com/office/drawing/2014/main" val="3439223695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2914397379"/>
                    </a:ext>
                  </a:extLst>
                </a:gridCol>
                <a:gridCol w="865076">
                  <a:extLst>
                    <a:ext uri="{9D8B030D-6E8A-4147-A177-3AD203B41FA5}">
                      <a16:colId xmlns:a16="http://schemas.microsoft.com/office/drawing/2014/main" val="2140538991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1590112555"/>
                    </a:ext>
                  </a:extLst>
                </a:gridCol>
              </a:tblGrid>
              <a:tr h="24586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COUT TRAVAUX  K €  (ttc)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LORILLARD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SEEF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COMBET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SOCATEB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SPEBI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063299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1° devis (2023)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573393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1°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9 916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8 908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9 538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8 397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9 321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544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263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2A88D-CDAB-8947-2CD0-4AA168BB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33EF42-0318-2141-4F72-40187E854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Coût estimé – 1</a:t>
            </a:r>
            <a:r>
              <a:rPr lang="fr-FR" sz="2800" b="1">
                <a:solidFill>
                  <a:srgbClr val="0070C0"/>
                </a:solidFill>
              </a:rPr>
              <a:t>° &amp; 2° devis</a:t>
            </a:r>
            <a:endParaRPr lang="fr-FR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7072A04-7FC9-AE59-F809-525BEBF004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821611"/>
              </p:ext>
            </p:extLst>
          </p:nvPr>
        </p:nvGraphicFramePr>
        <p:xfrm>
          <a:off x="395536" y="1556792"/>
          <a:ext cx="8229600" cy="1714218"/>
        </p:xfrm>
        <a:graphic>
          <a:graphicData uri="http://schemas.openxmlformats.org/drawingml/2006/table">
            <a:tbl>
              <a:tblPr/>
              <a:tblGrid>
                <a:gridCol w="3961135">
                  <a:extLst>
                    <a:ext uri="{9D8B030D-6E8A-4147-A177-3AD203B41FA5}">
                      <a16:colId xmlns:a16="http://schemas.microsoft.com/office/drawing/2014/main" val="327163170"/>
                    </a:ext>
                  </a:extLst>
                </a:gridCol>
                <a:gridCol w="944754">
                  <a:extLst>
                    <a:ext uri="{9D8B030D-6E8A-4147-A177-3AD203B41FA5}">
                      <a16:colId xmlns:a16="http://schemas.microsoft.com/office/drawing/2014/main" val="4098816530"/>
                    </a:ext>
                  </a:extLst>
                </a:gridCol>
                <a:gridCol w="774015">
                  <a:extLst>
                    <a:ext uri="{9D8B030D-6E8A-4147-A177-3AD203B41FA5}">
                      <a16:colId xmlns:a16="http://schemas.microsoft.com/office/drawing/2014/main" val="1105744751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3354526268"/>
                    </a:ext>
                  </a:extLst>
                </a:gridCol>
                <a:gridCol w="865076">
                  <a:extLst>
                    <a:ext uri="{9D8B030D-6E8A-4147-A177-3AD203B41FA5}">
                      <a16:colId xmlns:a16="http://schemas.microsoft.com/office/drawing/2014/main" val="2580042013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1094116989"/>
                    </a:ext>
                  </a:extLst>
                </a:gridCol>
              </a:tblGrid>
              <a:tr h="24586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COUT TRAVAUX  K €  (ttc)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LORILLARD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SEEF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COMBET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SOCATEB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SPEBI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340794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1° devis (2023)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462063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1°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9 916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8 908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9 538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8 397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9 321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764401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91098"/>
                  </a:ext>
                </a:extLst>
              </a:tr>
              <a:tr h="23903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TRAVAUX des 25 immeubles Habitations 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9 242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8 060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9 174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055145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Centre commercial et local piscine (Ajout/1° devis)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223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208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235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080725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 2°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9 464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8 268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9 409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35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109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AAF7E-7A95-5BC0-AA1E-6C23D9D18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7F315-1EF1-C9F6-50C9-CE45180A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Coût estimé – 3° devis (janvier 2025)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B8D7D-E21D-2FA4-78AE-444EE331D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50EC068-635E-5A31-3247-57BE74B5D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531331"/>
              </p:ext>
            </p:extLst>
          </p:nvPr>
        </p:nvGraphicFramePr>
        <p:xfrm>
          <a:off x="457200" y="3002657"/>
          <a:ext cx="8229599" cy="1725854"/>
        </p:xfrm>
        <a:graphic>
          <a:graphicData uri="http://schemas.openxmlformats.org/drawingml/2006/table">
            <a:tbl>
              <a:tblPr/>
              <a:tblGrid>
                <a:gridCol w="3961135">
                  <a:extLst>
                    <a:ext uri="{9D8B030D-6E8A-4147-A177-3AD203B41FA5}">
                      <a16:colId xmlns:a16="http://schemas.microsoft.com/office/drawing/2014/main" val="3585814463"/>
                    </a:ext>
                  </a:extLst>
                </a:gridCol>
                <a:gridCol w="944754">
                  <a:extLst>
                    <a:ext uri="{9D8B030D-6E8A-4147-A177-3AD203B41FA5}">
                      <a16:colId xmlns:a16="http://schemas.microsoft.com/office/drawing/2014/main" val="2253810885"/>
                    </a:ext>
                  </a:extLst>
                </a:gridCol>
                <a:gridCol w="774015">
                  <a:extLst>
                    <a:ext uri="{9D8B030D-6E8A-4147-A177-3AD203B41FA5}">
                      <a16:colId xmlns:a16="http://schemas.microsoft.com/office/drawing/2014/main" val="531492831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3643465834"/>
                    </a:ext>
                  </a:extLst>
                </a:gridCol>
                <a:gridCol w="865075">
                  <a:extLst>
                    <a:ext uri="{9D8B030D-6E8A-4147-A177-3AD203B41FA5}">
                      <a16:colId xmlns:a16="http://schemas.microsoft.com/office/drawing/2014/main" val="359194142"/>
                    </a:ext>
                  </a:extLst>
                </a:gridCol>
                <a:gridCol w="842310">
                  <a:extLst>
                    <a:ext uri="{9D8B030D-6E8A-4147-A177-3AD203B41FA5}">
                      <a16:colId xmlns:a16="http://schemas.microsoft.com/office/drawing/2014/main" val="1242982519"/>
                    </a:ext>
                  </a:extLst>
                </a:gridCol>
              </a:tblGrid>
              <a:tr h="24586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COUT TRAVAUX  K €  (ttc)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LORILLARD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SEEF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COMBET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SOCATEB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SPEBI </a:t>
                      </a:r>
                    </a:p>
                  </a:txBody>
                  <a:tcPr marL="6830" marR="6830" marT="68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544034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1° devis (2023)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689397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1°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9 916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8 908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9 538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8 397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9 321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222306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102317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 2°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9 464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8 268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9 409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83487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3° devis (janv.2025)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371727"/>
                  </a:ext>
                </a:extLst>
              </a:tr>
              <a:tr h="245864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 3° devis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30" marR="6830" marT="683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   7 904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  9 179 </a:t>
                      </a:r>
                    </a:p>
                  </a:txBody>
                  <a:tcPr marL="6830" marR="6830" marT="68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8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3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1BCFE-DFC6-9D11-E4BF-0764FED35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9470FF-6E5D-65F1-AE51-D9C90219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Coût </a:t>
            </a:r>
            <a:r>
              <a:rPr lang="fr-FR" sz="2800" b="1" u="sng" dirty="0">
                <a:solidFill>
                  <a:srgbClr val="FF0000"/>
                </a:solidFill>
              </a:rPr>
              <a:t>estimé</a:t>
            </a:r>
            <a:r>
              <a:rPr lang="fr-FR" sz="2800" b="1" dirty="0">
                <a:solidFill>
                  <a:srgbClr val="0070C0"/>
                </a:solidFill>
              </a:rPr>
              <a:t> TOTAL 3° devis (22-1-2025)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1407B08-EC4D-0DBE-B6B7-17B4C57B7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90235"/>
              </p:ext>
            </p:extLst>
          </p:nvPr>
        </p:nvGraphicFramePr>
        <p:xfrm>
          <a:off x="1043608" y="1052736"/>
          <a:ext cx="7128791" cy="2514571"/>
        </p:xfrm>
        <a:graphic>
          <a:graphicData uri="http://schemas.openxmlformats.org/drawingml/2006/table">
            <a:tbl>
              <a:tblPr/>
              <a:tblGrid>
                <a:gridCol w="5079447">
                  <a:extLst>
                    <a:ext uri="{9D8B030D-6E8A-4147-A177-3AD203B41FA5}">
                      <a16:colId xmlns:a16="http://schemas.microsoft.com/office/drawing/2014/main" val="1869501625"/>
                    </a:ext>
                  </a:extLst>
                </a:gridCol>
                <a:gridCol w="951481">
                  <a:extLst>
                    <a:ext uri="{9D8B030D-6E8A-4147-A177-3AD203B41FA5}">
                      <a16:colId xmlns:a16="http://schemas.microsoft.com/office/drawing/2014/main" val="2540866197"/>
                    </a:ext>
                  </a:extLst>
                </a:gridCol>
                <a:gridCol w="1097863">
                  <a:extLst>
                    <a:ext uri="{9D8B030D-6E8A-4147-A177-3AD203B41FA5}">
                      <a16:colId xmlns:a16="http://schemas.microsoft.com/office/drawing/2014/main" val="3581745913"/>
                    </a:ext>
                  </a:extLst>
                </a:gridCol>
              </a:tblGrid>
              <a:tr h="31763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3° devis (janv.2025)  </a:t>
                      </a:r>
                      <a:r>
                        <a:rPr lang="fr-F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 K€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077770"/>
                  </a:ext>
                </a:extLst>
              </a:tr>
              <a:tr h="31763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Socateb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Spebi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412140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TRAVAUX des 25 immeubles Habitations 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7 701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8 950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109120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dont provision amiante colle balcon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370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532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383875"/>
                  </a:ext>
                </a:extLst>
              </a:tr>
              <a:tr h="3088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Centre commercial et local piscine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203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229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203899"/>
                  </a:ext>
                </a:extLst>
              </a:tr>
              <a:tr h="31763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dont provision amiante colle balcon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10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117624"/>
                  </a:ext>
                </a:extLst>
              </a:tr>
              <a:tr h="31763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3° devis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7 904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   9 179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289982"/>
                  </a:ext>
                </a:extLst>
              </a:tr>
              <a:tr h="31763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244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479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F4301-E5B9-C0D1-6374-E8D16EFDB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365FE-2B60-7EAB-D1FA-5FC2065AE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Coût </a:t>
            </a:r>
            <a:r>
              <a:rPr lang="fr-FR" sz="2800" b="1" u="sng" dirty="0">
                <a:solidFill>
                  <a:srgbClr val="FF0000"/>
                </a:solidFill>
              </a:rPr>
              <a:t>estimé</a:t>
            </a:r>
            <a:r>
              <a:rPr lang="fr-FR" sz="2800" b="1" dirty="0">
                <a:solidFill>
                  <a:srgbClr val="0070C0"/>
                </a:solidFill>
              </a:rPr>
              <a:t> TOTAL 3° devis (22-1-2025)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9AC663D9-96F0-60BE-A463-7C281D0252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386957"/>
              </p:ext>
            </p:extLst>
          </p:nvPr>
        </p:nvGraphicFramePr>
        <p:xfrm>
          <a:off x="1043608" y="1124744"/>
          <a:ext cx="6840760" cy="4392457"/>
        </p:xfrm>
        <a:graphic>
          <a:graphicData uri="http://schemas.openxmlformats.org/drawingml/2006/table">
            <a:tbl>
              <a:tblPr/>
              <a:tblGrid>
                <a:gridCol w="5761514">
                  <a:extLst>
                    <a:ext uri="{9D8B030D-6E8A-4147-A177-3AD203B41FA5}">
                      <a16:colId xmlns:a16="http://schemas.microsoft.com/office/drawing/2014/main" val="1869501625"/>
                    </a:ext>
                  </a:extLst>
                </a:gridCol>
                <a:gridCol w="1079246">
                  <a:extLst>
                    <a:ext uri="{9D8B030D-6E8A-4147-A177-3AD203B41FA5}">
                      <a16:colId xmlns:a16="http://schemas.microsoft.com/office/drawing/2014/main" val="2540866197"/>
                    </a:ext>
                  </a:extLst>
                </a:gridCol>
              </a:tblGrid>
              <a:tr h="31250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3° devis (janv.2025)  </a:t>
                      </a:r>
                      <a:r>
                        <a:rPr lang="fr-F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 K€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077770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Socateb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412140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TRAVAUX des 25 immeubles Habitations 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7 701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109120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dont provision amiante colle balcon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370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383875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Centre commercial et local piscine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203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6203899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dont provision amiante colle balcon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117624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TOTAL TRAVAUX 3° devis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   7 904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289982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244945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COÛTS CONNEXES obligatoires 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001762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Aléas (3%)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237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890833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Estimation contrats Architecte,Syndic, 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1 027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690614"/>
                  </a:ext>
                </a:extLst>
              </a:tr>
              <a:tr h="303826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SPS, Assurance Dom Ouvrage, Bureau Contrôle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419406"/>
                  </a:ext>
                </a:extLst>
              </a:tr>
              <a:tr h="312507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828975"/>
                  </a:ext>
                </a:extLst>
              </a:tr>
              <a:tr h="3819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COÛT Total V3 ttc Estimé en K€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 9 168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545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246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9F86D-B097-BFAC-08AF-7FCD4CCF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Les travaux optionnels</a:t>
            </a:r>
            <a:br>
              <a:rPr lang="fr-FR" b="1" dirty="0">
                <a:solidFill>
                  <a:srgbClr val="0066FF"/>
                </a:solidFill>
              </a:rPr>
            </a:br>
            <a:r>
              <a:rPr lang="fr-FR" dirty="0">
                <a:solidFill>
                  <a:srgbClr val="0066FF"/>
                </a:solidFill>
              </a:rPr>
              <a:t> </a:t>
            </a:r>
            <a:r>
              <a:rPr lang="fr-FR" sz="2700" b="1" i="1" dirty="0">
                <a:solidFill>
                  <a:srgbClr val="0066FF"/>
                </a:solidFill>
                <a:highlight>
                  <a:srgbClr val="FFFF00"/>
                </a:highlight>
              </a:rPr>
              <a:t>(à la charge des demandeurs)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DFE30B-B378-5CF5-8613-9BDBFDA19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7638"/>
            <a:ext cx="8712968" cy="4963690"/>
          </a:xfrm>
        </p:spPr>
        <p:txBody>
          <a:bodyPr>
            <a:normAutofit lnSpcReduction="10000"/>
          </a:bodyPr>
          <a:lstStyle/>
          <a:p>
            <a:r>
              <a:rPr lang="fr-FR" b="1" u="sng" dirty="0">
                <a:solidFill>
                  <a:srgbClr val="0066FF"/>
                </a:solidFill>
              </a:rPr>
              <a:t>Carrelage des balcons </a:t>
            </a:r>
            <a:r>
              <a:rPr lang="fr-FR" dirty="0">
                <a:solidFill>
                  <a:srgbClr val="FF0000"/>
                </a:solidFill>
              </a:rPr>
              <a:t>(</a:t>
            </a:r>
            <a:r>
              <a:rPr lang="fr-FR" b="1" u="sng" dirty="0">
                <a:solidFill>
                  <a:srgbClr val="FF0000"/>
                </a:solidFill>
              </a:rPr>
              <a:t>NON</a:t>
            </a:r>
            <a:r>
              <a:rPr lang="fr-FR" dirty="0">
                <a:solidFill>
                  <a:srgbClr val="FF0000"/>
                </a:solidFill>
              </a:rPr>
              <a:t> recommandé)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/>
              <a:t>Fourniture et pose 1m</a:t>
            </a:r>
            <a:r>
              <a:rPr lang="fr-FR" sz="2800" baseline="30000" dirty="0"/>
              <a:t>2</a:t>
            </a:r>
            <a:r>
              <a:rPr lang="fr-FR" sz="2800" dirty="0"/>
              <a:t> de carrelage : </a:t>
            </a:r>
            <a:r>
              <a:rPr lang="fr-FR" sz="2800" b="1" dirty="0">
                <a:solidFill>
                  <a:srgbClr val="CC00CC"/>
                </a:solidFill>
              </a:rPr>
              <a:t>119 € ttc*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/>
              <a:t>Sur demande expresse </a:t>
            </a:r>
            <a:r>
              <a:rPr lang="fr-FR" sz="2000" i="1" dirty="0"/>
              <a:t>(recensement avant travaux/immeuble)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/>
              <a:t>Modèle unique pour la résidence </a:t>
            </a:r>
            <a:r>
              <a:rPr lang="fr-FR" sz="2000" i="1" dirty="0"/>
              <a:t>(choix teinte possible)</a:t>
            </a:r>
          </a:p>
          <a:p>
            <a:pPr marL="0" indent="0">
              <a:buNone/>
            </a:pPr>
            <a:endParaRPr lang="fr-FR" sz="2800" dirty="0"/>
          </a:p>
          <a:p>
            <a:r>
              <a:rPr lang="fr-FR" b="1" u="sng" dirty="0">
                <a:solidFill>
                  <a:srgbClr val="0066FF"/>
                </a:solidFill>
              </a:rPr>
              <a:t>Changement Altuglas des balcons </a:t>
            </a:r>
            <a:r>
              <a:rPr lang="fr-FR" sz="2400" b="1" u="sng" dirty="0">
                <a:solidFill>
                  <a:srgbClr val="0066FF"/>
                </a:solidFill>
              </a:rPr>
              <a:t>(Coût unitaire)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/>
              <a:t>1 volume balcon : </a:t>
            </a:r>
            <a:r>
              <a:rPr lang="fr-FR" sz="2800" b="1" u="sng" dirty="0">
                <a:solidFill>
                  <a:srgbClr val="CC00CC"/>
                </a:solidFill>
              </a:rPr>
              <a:t>284 € ttc*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800" dirty="0"/>
              <a:t>1 volume porte fenêtre : </a:t>
            </a:r>
            <a:r>
              <a:rPr lang="fr-FR" sz="2800" b="1" u="sng" dirty="0">
                <a:solidFill>
                  <a:srgbClr val="CC00CC"/>
                </a:solidFill>
              </a:rPr>
              <a:t>246 € ttc*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2800" b="1" u="sng" dirty="0">
              <a:solidFill>
                <a:srgbClr val="CC00CC"/>
              </a:solidFill>
            </a:endParaRPr>
          </a:p>
          <a:p>
            <a:pPr marL="0" indent="0">
              <a:buNone/>
            </a:pPr>
            <a:r>
              <a:rPr lang="fr-FR" sz="2800" b="1" u="sng" dirty="0">
                <a:solidFill>
                  <a:srgbClr val="CC00CC"/>
                </a:solidFill>
              </a:rPr>
              <a:t>*: </a:t>
            </a:r>
            <a:r>
              <a:rPr lang="fr-FR" sz="1400" i="1" dirty="0"/>
              <a:t>sur devis </a:t>
            </a:r>
            <a:r>
              <a:rPr lang="fr-FR" sz="1400" i="1" dirty="0" err="1"/>
              <a:t>Socateb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460111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0066FF"/>
                </a:solidFill>
              </a:rPr>
              <a:t>Libre choix : </a:t>
            </a:r>
            <a:r>
              <a:rPr lang="fr-FR" sz="2000" b="1" dirty="0"/>
              <a:t>	- Fonds propres  / Emprunt bancaire (votre banque)</a:t>
            </a:r>
          </a:p>
          <a:p>
            <a:pPr marL="0" indent="0">
              <a:buNone/>
            </a:pPr>
            <a:r>
              <a:rPr lang="fr-FR" sz="2000" b="1" dirty="0"/>
              <a:t>		- Ou Emprunt collectif « Copro 100 » </a:t>
            </a:r>
            <a:r>
              <a:rPr lang="fr-FR" sz="1600" dirty="0"/>
              <a:t>(Caisse épargne IDF)</a:t>
            </a:r>
          </a:p>
          <a:p>
            <a:pPr marL="0" indent="0">
              <a:buNone/>
            </a:pP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2000" b="1" dirty="0">
                <a:solidFill>
                  <a:srgbClr val="0066FF"/>
                </a:solidFill>
              </a:rPr>
              <a:t>Les conditions du prêt collectif :</a:t>
            </a:r>
            <a:br>
              <a:rPr lang="fr-FR" sz="1600" dirty="0"/>
            </a:br>
            <a:r>
              <a:rPr lang="fr-FR" sz="1600" dirty="0"/>
              <a:t>	- 2 emprunteurs minimum</a:t>
            </a:r>
            <a:br>
              <a:rPr lang="fr-FR" sz="1600" dirty="0"/>
            </a:br>
            <a:r>
              <a:rPr lang="fr-FR" sz="1600" dirty="0"/>
              <a:t>	- Montant minimum du prêt collectif 30 000 € (individuel 2000 €)</a:t>
            </a:r>
            <a:br>
              <a:rPr lang="fr-FR" sz="1600" dirty="0"/>
            </a:br>
            <a:r>
              <a:rPr lang="fr-FR" sz="1600" dirty="0"/>
              <a:t>	</a:t>
            </a:r>
            <a:r>
              <a:rPr lang="fr-FR" sz="1600" dirty="0">
                <a:solidFill>
                  <a:srgbClr val="FF0000"/>
                </a:solidFill>
              </a:rPr>
              <a:t>- Les copropriétaires participant à l’emprunt doivent être à jour de leurs charges</a:t>
            </a:r>
          </a:p>
          <a:p>
            <a:pPr marL="0" indent="0">
              <a:buNone/>
            </a:pPr>
            <a:r>
              <a:rPr lang="fr-FR" sz="1600" b="1" u="sng" dirty="0">
                <a:solidFill>
                  <a:srgbClr val="0066FF"/>
                </a:solidFill>
              </a:rPr>
              <a:t>Remarques:</a:t>
            </a:r>
            <a:br>
              <a:rPr lang="fr-FR" sz="1600" dirty="0">
                <a:solidFill>
                  <a:srgbClr val="0066FF"/>
                </a:solidFill>
              </a:rPr>
            </a:br>
            <a:r>
              <a:rPr lang="fr-FR" sz="1600" dirty="0">
                <a:solidFill>
                  <a:srgbClr val="0066FF"/>
                </a:solidFill>
              </a:rPr>
              <a:t>	-……Pas de condition d’âge, de santé, de revenu, de caution…… </a:t>
            </a:r>
          </a:p>
          <a:p>
            <a:pPr marL="0" indent="0">
              <a:buNone/>
            </a:pPr>
            <a:r>
              <a:rPr lang="fr-FR" sz="1600" dirty="0">
                <a:solidFill>
                  <a:srgbClr val="0066FF"/>
                </a:solidFill>
              </a:rPr>
              <a:t>	- possibilité de choisir individuellement la durée du prêt</a:t>
            </a:r>
          </a:p>
          <a:p>
            <a:pPr marL="0" indent="0">
              <a:buNone/>
            </a:pPr>
            <a:r>
              <a:rPr lang="fr-FR" sz="1600" dirty="0"/>
              <a:t>	</a:t>
            </a:r>
          </a:p>
          <a:p>
            <a:pPr marL="0" indent="0">
              <a:buNone/>
            </a:pPr>
            <a:r>
              <a:rPr lang="fr-FR" sz="1600" dirty="0"/>
              <a:t>	          Taux en janvier 2025 (Assurance et frais de dossier inclus) 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dirty="0"/>
              <a:t>	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CF75CE9-C644-40E4-9FEC-B4D3992C0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66FF"/>
                </a:solidFill>
              </a:rPr>
              <a:t>Le financement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6A95739-A937-086F-F5AF-9A72703DC2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094515"/>
              </p:ext>
            </p:extLst>
          </p:nvPr>
        </p:nvGraphicFramePr>
        <p:xfrm>
          <a:off x="1524000" y="414908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711821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386015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620529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Durée (exemples)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Taux fixe (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TAEG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850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45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10 ans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4,85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5,89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775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15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5,96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650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8160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8C1DF-6660-9809-566B-D0BD0E03B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0654E-AFE3-6A52-2669-44DF89073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>
                <a:solidFill>
                  <a:srgbClr val="0070C0"/>
                </a:solidFill>
              </a:rPr>
              <a:t>La facturation et le financement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CFB9F6-953A-E6ED-096B-B2DD52B79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2000" dirty="0">
                <a:solidFill>
                  <a:srgbClr val="FF0000"/>
                </a:solidFill>
              </a:rPr>
              <a:t>Clé de répartitions : </a:t>
            </a:r>
            <a:r>
              <a:rPr lang="fr-FR" sz="2000" b="1" i="1" dirty="0">
                <a:solidFill>
                  <a:srgbClr val="0066FF"/>
                </a:solidFill>
              </a:rPr>
              <a:t>clefs idem ravalement 2000</a:t>
            </a:r>
          </a:p>
          <a:p>
            <a:pPr marL="0" indent="0">
              <a:buNone/>
            </a:pPr>
            <a:endParaRPr lang="fr-FR" sz="2000" b="1" i="1" dirty="0">
              <a:solidFill>
                <a:srgbClr val="0066FF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rgbClr val="FF0000"/>
                </a:solidFill>
              </a:rPr>
              <a:t>Aux tantièmes généraux par bâtiment </a:t>
            </a:r>
            <a:r>
              <a:rPr lang="fr-FR" sz="1600" i="1" dirty="0"/>
              <a:t>(pour le coût de son ravalement)</a:t>
            </a:r>
          </a:p>
          <a:p>
            <a:pPr marL="457200" lvl="1" indent="0">
              <a:buNone/>
            </a:pPr>
            <a:r>
              <a:rPr lang="fr-FR" sz="1600" i="1" dirty="0"/>
              <a:t>	(prise en compte tantièmes appart + cave + hobby room)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600" i="1" dirty="0"/>
              <a:t> </a:t>
            </a:r>
            <a:r>
              <a:rPr lang="fr-FR" sz="1600" i="1" dirty="0">
                <a:solidFill>
                  <a:srgbClr val="FF0000"/>
                </a:solidFill>
              </a:rPr>
              <a:t>Au tantième général (pour extérieurs</a:t>
            </a:r>
            <a:r>
              <a:rPr lang="fr-FR" sz="1600" i="1" dirty="0"/>
              <a:t>: Piscine….)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1600" i="1" dirty="0">
                <a:solidFill>
                  <a:srgbClr val="FF0000"/>
                </a:solidFill>
              </a:rPr>
              <a:t>Au tantième parking </a:t>
            </a:r>
            <a:r>
              <a:rPr lang="fr-FR" sz="1600" i="1" dirty="0"/>
              <a:t>(extérieurs Parkings couverts) 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sz="1600" i="1" dirty="0"/>
          </a:p>
          <a:p>
            <a:pPr marL="0" indent="0" algn="ctr">
              <a:buNone/>
            </a:pPr>
            <a:r>
              <a:rPr lang="fr-FR" sz="2000" b="1" i="1" dirty="0">
                <a:solidFill>
                  <a:srgbClr val="0070C0"/>
                </a:solidFill>
              </a:rPr>
              <a:t>Echéancier personnalisé sera joint à convocation AGE</a:t>
            </a:r>
          </a:p>
          <a:p>
            <a:pPr marL="0" indent="0" algn="ctr">
              <a:buNone/>
            </a:pPr>
            <a:r>
              <a:rPr lang="fr-FR" sz="1600" i="1" dirty="0"/>
              <a:t>(dates des appels, clefs, montants, montant fonds de travaux affecté)</a:t>
            </a:r>
          </a:p>
          <a:p>
            <a:pPr marL="457200" lvl="1" indent="0">
              <a:buNone/>
            </a:pPr>
            <a:endParaRPr lang="fr-FR" sz="1600" dirty="0">
              <a:solidFill>
                <a:srgbClr val="FF0000"/>
              </a:solidFill>
            </a:endParaRPr>
          </a:p>
          <a:p>
            <a:pPr marL="914400" lvl="2" indent="0">
              <a:buNone/>
            </a:pPr>
            <a:endParaRPr lang="fr-FR" sz="1600" dirty="0"/>
          </a:p>
          <a:p>
            <a:pPr marL="0" indent="0">
              <a:buNone/>
            </a:pPr>
            <a:br>
              <a:rPr lang="fr-FR" sz="1600" dirty="0"/>
            </a:br>
            <a:br>
              <a:rPr lang="fr-FR" sz="1600" dirty="0"/>
            </a:b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482610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154DC-0FBF-7858-41A1-1FE17F6D8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48AAE-B379-67F8-325B-614B4F235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>
                <a:solidFill>
                  <a:srgbClr val="0070C0"/>
                </a:solidFill>
              </a:rPr>
              <a:t>La facturation et le financement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138764-9526-C225-CFFC-F9F55E2ED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fr-FR" sz="16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rgbClr val="FF0000"/>
                </a:solidFill>
              </a:rPr>
              <a:t>Appels de fonds </a:t>
            </a:r>
            <a:r>
              <a:rPr lang="fr-FR" sz="2000" b="1" dirty="0"/>
              <a:t>étalés sur la durée prévisible des travaux (3 ans)</a:t>
            </a:r>
          </a:p>
          <a:p>
            <a:pPr marL="0" indent="0">
              <a:buNone/>
            </a:pPr>
            <a:r>
              <a:rPr lang="fr-FR" sz="2000" dirty="0"/>
              <a:t>	</a:t>
            </a:r>
          </a:p>
          <a:p>
            <a:pPr lvl="2"/>
            <a:r>
              <a:rPr lang="fr-FR" sz="1600" dirty="0"/>
              <a:t> Décision AGE (3 avril) exécutable au bout de 2 mois: 4 juin</a:t>
            </a:r>
          </a:p>
          <a:p>
            <a:pPr lvl="2"/>
            <a:r>
              <a:rPr lang="fr-FR" sz="1600" dirty="0"/>
              <a:t>1° appel après décision du ravalement en A.G. E.</a:t>
            </a:r>
          </a:p>
          <a:p>
            <a:pPr lvl="2"/>
            <a:r>
              <a:rPr lang="fr-FR" sz="1600" dirty="0"/>
              <a:t>4 x 3 = 12 appels trimestriels (mensualisation possible)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Les travaux ne peuvent débuter qu’après avoir payé un acompte à l’entreprise</a:t>
            </a:r>
          </a:p>
          <a:p>
            <a:pPr lvl="2"/>
            <a:r>
              <a:rPr lang="fr-FR" sz="1600" dirty="0"/>
              <a:t>Nous disposerons d’une provision fonds de travaux de 1 800 K€ fin juin 2025</a:t>
            </a:r>
          </a:p>
          <a:p>
            <a:pPr marL="914400" lvl="2" indent="0">
              <a:buNone/>
            </a:pPr>
            <a:endParaRPr lang="fr-FR" sz="1600" dirty="0"/>
          </a:p>
          <a:p>
            <a:pPr lvl="2"/>
            <a:r>
              <a:rPr lang="fr-FR" sz="1600" dirty="0"/>
              <a:t>Régularisation à réception chantier (dont remboursement provisions non utilisées)</a:t>
            </a:r>
          </a:p>
          <a:p>
            <a:pPr marL="914400" lvl="2" indent="0">
              <a:buNone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88045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Harmonie-Ouest c’est: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>
                <a:solidFill>
                  <a:srgbClr val="FF0000"/>
                </a:solidFill>
              </a:rPr>
              <a:t>Une résidence achevée en 1978, </a:t>
            </a:r>
            <a:r>
              <a:rPr lang="fr-FR" sz="2400" b="1" u="sng" dirty="0">
                <a:solidFill>
                  <a:srgbClr val="FF0000"/>
                </a:solidFill>
              </a:rPr>
              <a:t>ravalée en 2000</a:t>
            </a:r>
          </a:p>
          <a:p>
            <a:pPr marL="0" indent="0">
              <a:buNone/>
            </a:pPr>
            <a:r>
              <a:rPr lang="fr-FR" b="1" dirty="0"/>
              <a:t>25 bâtiments d’habitation</a:t>
            </a:r>
          </a:p>
          <a:p>
            <a:pPr marL="0" indent="0">
              <a:buNone/>
            </a:pPr>
            <a:r>
              <a:rPr lang="fr-FR" dirty="0"/>
              <a:t>	516 logements </a:t>
            </a:r>
          </a:p>
          <a:p>
            <a:pPr marL="0" indent="0">
              <a:buNone/>
            </a:pPr>
            <a:r>
              <a:rPr lang="fr-FR" dirty="0"/>
              <a:t>	604 lots « principaux » dont 593 à usage            	         d’habitation, commercial, bureau</a:t>
            </a:r>
          </a:p>
          <a:p>
            <a:pPr marL="0" indent="0">
              <a:buNone/>
            </a:pPr>
            <a:r>
              <a:rPr lang="fr-FR" b="1" dirty="0"/>
              <a:t>1 centre commercial</a:t>
            </a:r>
          </a:p>
          <a:p>
            <a:pPr marL="0" indent="0">
              <a:buNone/>
            </a:pPr>
            <a:r>
              <a:rPr lang="fr-FR" b="1" dirty="0"/>
              <a:t>1 piscine et club house</a:t>
            </a:r>
          </a:p>
          <a:p>
            <a:pPr marL="0" indent="0">
              <a:buNone/>
            </a:pPr>
            <a:r>
              <a:rPr lang="fr-FR" b="1" dirty="0"/>
              <a:t>5 parkings </a:t>
            </a:r>
            <a:r>
              <a:rPr lang="fr-FR" dirty="0"/>
              <a:t>= 575 places en </a:t>
            </a:r>
            <a:r>
              <a:rPr lang="fr-FR" dirty="0" err="1"/>
              <a:t>ss</a:t>
            </a:r>
            <a:r>
              <a:rPr lang="fr-FR" dirty="0"/>
              <a:t>. sol </a:t>
            </a:r>
            <a:r>
              <a:rPr lang="fr-FR" i="1" dirty="0"/>
              <a:t>(+ 408 en surface)</a:t>
            </a:r>
          </a:p>
          <a:p>
            <a:pPr marL="0" indent="0">
              <a:buNone/>
            </a:pPr>
            <a:r>
              <a:rPr lang="fr-FR" b="1" dirty="0"/>
              <a:t>Surface 9 Ha 51 </a:t>
            </a:r>
            <a:r>
              <a:rPr lang="fr-FR" dirty="0"/>
              <a:t>dont </a:t>
            </a:r>
            <a:r>
              <a:rPr lang="fr-FR" b="1" dirty="0"/>
              <a:t>1 Ha</a:t>
            </a:r>
            <a:r>
              <a:rPr lang="fr-FR" b="1" i="1" dirty="0"/>
              <a:t> 5 </a:t>
            </a:r>
            <a:r>
              <a:rPr lang="fr-FR" i="1" dirty="0"/>
              <a:t>(au sol) </a:t>
            </a:r>
            <a:r>
              <a:rPr lang="fr-FR" dirty="0"/>
              <a:t>en habitations</a:t>
            </a:r>
          </a:p>
          <a:p>
            <a:pPr marL="0" indent="0">
              <a:buNone/>
            </a:pPr>
            <a:r>
              <a:rPr lang="fr-FR" sz="2000" dirty="0"/>
              <a:t>Surfaces extérieures : 33 843m2 béton 13 140 m2 pierres Balcons 5 615 m2</a:t>
            </a:r>
          </a:p>
        </p:txBody>
      </p:sp>
    </p:spTree>
    <p:extLst>
      <p:ext uri="{BB962C8B-B14F-4D97-AF65-F5344CB8AC3E}">
        <p14:creationId xmlns:p14="http://schemas.microsoft.com/office/powerpoint/2010/main" val="450144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1F0EB-FDBC-0B29-C61C-0E13701ED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581F1-A13C-5602-3A65-C29FA600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>
                <a:solidFill>
                  <a:srgbClr val="0070C0"/>
                </a:solidFill>
              </a:rPr>
              <a:t>Les garanties :</a:t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572350-E551-781F-484D-637CCE2C2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2000" dirty="0"/>
          </a:p>
          <a:p>
            <a:r>
              <a:rPr lang="fr-FR" sz="2000" b="1" dirty="0">
                <a:solidFill>
                  <a:srgbClr val="0066FF"/>
                </a:solidFill>
              </a:rPr>
              <a:t>Décennale pour ce qui touche à l’étanchéité</a:t>
            </a:r>
          </a:p>
          <a:p>
            <a:pPr lvl="1"/>
            <a:r>
              <a:rPr lang="fr-FR" sz="1600" dirty="0"/>
              <a:t>TRIFLEX (S.E.L)</a:t>
            </a:r>
          </a:p>
          <a:p>
            <a:pPr lvl="1"/>
            <a:r>
              <a:rPr lang="fr-FR" sz="1600" dirty="0"/>
              <a:t>Traitement I3 (revêtement Imperméable)</a:t>
            </a:r>
          </a:p>
          <a:p>
            <a:pPr lvl="1"/>
            <a:r>
              <a:rPr lang="fr-FR" sz="1600" dirty="0"/>
              <a:t>Reprise des joints (si reprise totale)</a:t>
            </a:r>
          </a:p>
          <a:p>
            <a:pPr lvl="1"/>
            <a:r>
              <a:rPr lang="fr-FR" sz="1600" dirty="0"/>
              <a:t>ITE (isolation)</a:t>
            </a:r>
          </a:p>
          <a:p>
            <a:pPr lvl="1"/>
            <a:endParaRPr lang="fr-FR" sz="1600" dirty="0"/>
          </a:p>
          <a:p>
            <a:r>
              <a:rPr lang="fr-FR" sz="2000" b="1" dirty="0">
                <a:solidFill>
                  <a:srgbClr val="0066FF"/>
                </a:solidFill>
              </a:rPr>
              <a:t>Biennale pour tout le reste : </a:t>
            </a:r>
          </a:p>
          <a:p>
            <a:pPr lvl="1"/>
            <a:r>
              <a:rPr lang="fr-FR" sz="1600" dirty="0"/>
              <a:t>peintures</a:t>
            </a:r>
            <a:r>
              <a:rPr lang="fr-FR" sz="1400" dirty="0"/>
              <a:t>….( </a:t>
            </a:r>
            <a:r>
              <a:rPr lang="fr-FR" sz="1400" i="1" dirty="0"/>
              <a:t>(relève de la décoration)</a:t>
            </a:r>
          </a:p>
          <a:p>
            <a:pPr lvl="1"/>
            <a:r>
              <a:rPr lang="fr-FR" sz="1400" i="1" dirty="0"/>
              <a:t>…//…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6929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604B7-CCD2-1485-2663-5686E91D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AA163-69A2-9E02-4767-A8051A9D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solidFill>
                  <a:srgbClr val="0070C0"/>
                </a:solidFill>
              </a:rPr>
              <a:t>La préparation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4245AC-B8B2-2DF4-5EE6-77E65ED61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900" b="1" dirty="0">
                <a:solidFill>
                  <a:srgbClr val="FF0000"/>
                </a:solidFill>
              </a:rPr>
              <a:t>Avant le démarrage </a:t>
            </a:r>
            <a:r>
              <a:rPr lang="fr-FR" sz="1900" b="1" dirty="0">
                <a:solidFill>
                  <a:srgbClr val="0066FF"/>
                </a:solidFill>
              </a:rPr>
              <a:t>des travaux de chaque bâtiment</a:t>
            </a:r>
          </a:p>
          <a:p>
            <a:pPr marL="0" indent="0" algn="ctr">
              <a:buNone/>
            </a:pPr>
            <a:r>
              <a:rPr lang="fr-FR" sz="1900" b="1" dirty="0">
                <a:solidFill>
                  <a:srgbClr val="0066FF"/>
                </a:solidFill>
              </a:rPr>
              <a:t>	</a:t>
            </a:r>
            <a:r>
              <a:rPr lang="fr-FR" sz="1900" b="1" dirty="0">
                <a:solidFill>
                  <a:srgbClr val="FF0000"/>
                </a:solidFill>
              </a:rPr>
              <a:t>à la charge de chaque copropriétaire concerné:</a:t>
            </a:r>
          </a:p>
          <a:p>
            <a:pPr marL="0" indent="0" algn="ctr">
              <a:buNone/>
            </a:pPr>
            <a:endParaRPr lang="fr-FR" sz="1900" b="1" dirty="0">
              <a:solidFill>
                <a:srgbClr val="FF0000"/>
              </a:solidFill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0066FF"/>
                </a:solidFill>
              </a:rPr>
              <a:t>Débarrasser le balcon de tout ce qui peut gêner le trava</a:t>
            </a:r>
            <a:r>
              <a:rPr lang="fr-FR" sz="2000" dirty="0">
                <a:solidFill>
                  <a:srgbClr val="0066FF"/>
                </a:solidFill>
              </a:rPr>
              <a:t>il</a:t>
            </a:r>
            <a:br>
              <a:rPr lang="fr-FR" sz="1500" dirty="0"/>
            </a:br>
            <a:r>
              <a:rPr lang="fr-FR" sz="1600" dirty="0"/>
              <a:t>	- Bacs, pots de fleurs (y compris accrochés au garde-corps)</a:t>
            </a:r>
            <a:br>
              <a:rPr lang="fr-FR" sz="1600" dirty="0"/>
            </a:br>
            <a:r>
              <a:rPr lang="fr-FR" sz="1600" dirty="0"/>
              <a:t>	- Meubles de jardin</a:t>
            </a:r>
            <a:br>
              <a:rPr lang="fr-FR" sz="1600" dirty="0"/>
            </a:br>
            <a:r>
              <a:rPr lang="fr-FR" sz="1600" dirty="0"/>
              <a:t>	- Revêtements de sols amovibles (caillebotis, faux gazon,…)</a:t>
            </a:r>
            <a:br>
              <a:rPr lang="fr-FR" sz="1600" dirty="0"/>
            </a:br>
            <a:r>
              <a:rPr lang="fr-FR" sz="1600" dirty="0"/>
              <a:t>	- Espaliers, canisses, grillages, …../….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0066FF"/>
                </a:solidFill>
              </a:rPr>
              <a:t>Débarrasser le jardin de tout ce qui peut gêner le trava</a:t>
            </a:r>
            <a:r>
              <a:rPr lang="fr-FR" sz="2000" dirty="0">
                <a:solidFill>
                  <a:srgbClr val="0066FF"/>
                </a:solidFill>
              </a:rPr>
              <a:t>il</a:t>
            </a:r>
          </a:p>
          <a:p>
            <a:pPr marL="457200" lvl="1" indent="0">
              <a:buNone/>
            </a:pPr>
            <a:endParaRPr lang="fr-FR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0066FF"/>
                </a:solidFill>
              </a:rPr>
              <a:t>Démonter les stores-banne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fr-FR" sz="2000" b="1" dirty="0">
              <a:solidFill>
                <a:srgbClr val="0066FF"/>
              </a:solidFill>
            </a:endParaRPr>
          </a:p>
          <a:p>
            <a:pPr marL="457200" lvl="1" indent="0">
              <a:buNone/>
            </a:pPr>
            <a:r>
              <a:rPr lang="fr-FR" sz="1400" dirty="0"/>
              <a:t>	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444528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54E3D-80FB-7752-CEFD-1C9D98825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2">
            <a:extLst>
              <a:ext uri="{FF2B5EF4-FFF2-40B4-BE49-F238E27FC236}">
                <a16:creationId xmlns:a16="http://schemas.microsoft.com/office/drawing/2014/main" id="{F7F7ED54-7485-5F59-ABF4-494CF1F6E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033061B4-4B16-F974-5750-98C6B9D94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654041-8C11-BBA9-E8C5-E82C5FE99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0F0BD97-5EBA-86BC-3D04-ED8A7E827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9FD12AD-E263-B389-05C6-84646A8E8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" r="15386"/>
          <a:stretch/>
        </p:blipFill>
        <p:spPr>
          <a:xfrm>
            <a:off x="107505" y="323810"/>
            <a:ext cx="8928992" cy="607699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28167D-D317-4649-E70F-5B078F86926E}"/>
              </a:ext>
            </a:extLst>
          </p:cNvPr>
          <p:cNvSpPr txBox="1"/>
          <p:nvPr/>
        </p:nvSpPr>
        <p:spPr>
          <a:xfrm>
            <a:off x="2051720" y="1196752"/>
            <a:ext cx="44789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QUESTIONS</a:t>
            </a:r>
          </a:p>
          <a:p>
            <a:pPr algn="ctr"/>
            <a:r>
              <a:rPr lang="fr-FR" sz="3600" b="1" dirty="0">
                <a:solidFill>
                  <a:srgbClr val="FF0000"/>
                </a:solidFill>
              </a:rPr>
              <a:t>Réponses</a:t>
            </a:r>
          </a:p>
          <a:p>
            <a:pPr algn="ctr"/>
            <a:endParaRPr lang="fr-FR" sz="3600" b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fr-FR" sz="3600" dirty="0">
                <a:solidFill>
                  <a:srgbClr val="FFFF00"/>
                </a:solidFill>
              </a:rPr>
              <a:t>Aspects techniques </a:t>
            </a:r>
          </a:p>
          <a:p>
            <a:pPr marL="571500" indent="-571500">
              <a:buFontTx/>
              <a:buChar char="-"/>
            </a:pPr>
            <a:r>
              <a:rPr lang="fr-FR" sz="3600" dirty="0">
                <a:solidFill>
                  <a:srgbClr val="FFFF00"/>
                </a:solidFill>
              </a:rPr>
              <a:t>Aspects financiers</a:t>
            </a:r>
          </a:p>
          <a:p>
            <a:pPr marL="571500" indent="-571500">
              <a:buFontTx/>
              <a:buChar char="-"/>
            </a:pPr>
            <a:r>
              <a:rPr lang="fr-FR" sz="3600" dirty="0">
                <a:solidFill>
                  <a:srgbClr val="FFFF00"/>
                </a:solidFill>
              </a:rPr>
              <a:t>Organisation</a:t>
            </a:r>
            <a:endParaRPr lang="fr-FR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78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61A256-2E0B-458D-8FAC-9EE3E127E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79091D-7C83-4EE4-845C-00F4048A5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3477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02073-B189-FDC7-C093-51B19897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0066FF"/>
                </a:solidFill>
              </a:rPr>
              <a:t>Slides supplémentaires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82D988-0C6B-9835-B1E0-2AAE985A0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/>
              <a:t>En prévision des questions éventuelles</a:t>
            </a:r>
          </a:p>
          <a:p>
            <a:pPr algn="ctr"/>
            <a:endParaRPr lang="fr-FR" dirty="0"/>
          </a:p>
          <a:p>
            <a:pPr marL="0" indent="0" algn="ctr">
              <a:buNone/>
            </a:pPr>
            <a:r>
              <a:rPr lang="fr-FR" dirty="0"/>
              <a:t>Voir les slides suivants</a:t>
            </a:r>
          </a:p>
        </p:txBody>
      </p:sp>
    </p:spTree>
    <p:extLst>
      <p:ext uri="{BB962C8B-B14F-4D97-AF65-F5344CB8AC3E}">
        <p14:creationId xmlns:p14="http://schemas.microsoft.com/office/powerpoint/2010/main" val="2899577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AE1FFF-6B08-4050-A1A5-B2970754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b="1" dirty="0">
                <a:solidFill>
                  <a:srgbClr val="0066FF"/>
                </a:solidFill>
              </a:rPr>
              <a:t>Evolution 3° devis / 1° devis SOCATEB</a:t>
            </a:r>
            <a:br>
              <a:rPr lang="fr-FR" sz="2400" dirty="0"/>
            </a:br>
            <a:r>
              <a:rPr lang="fr-FR" sz="2400" b="1" i="1" dirty="0"/>
              <a:t>(des 25 immeubles d’habitations)</a:t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915FE3-114F-69D9-58E1-D21D34BF7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/>
              <a:t>1° devis </a:t>
            </a:r>
            <a:r>
              <a:rPr lang="fr-FR" sz="2400" dirty="0">
                <a:sym typeface="Wingdings" panose="05000000000000000000" pitchFamily="2" charset="2"/>
              </a:rPr>
              <a:t>(fin 2022): 			8 397 K€</a:t>
            </a:r>
          </a:p>
          <a:p>
            <a:r>
              <a:rPr lang="fr-FR" sz="2400" dirty="0">
                <a:sym typeface="Wingdings" panose="05000000000000000000" pitchFamily="2" charset="2"/>
              </a:rPr>
              <a:t>3° devis (</a:t>
            </a:r>
            <a:r>
              <a:rPr lang="fr-FR" sz="2400" dirty="0" err="1">
                <a:sym typeface="Wingdings" panose="05000000000000000000" pitchFamily="2" charset="2"/>
              </a:rPr>
              <a:t>janv</a:t>
            </a:r>
            <a:r>
              <a:rPr lang="fr-FR" sz="2400" dirty="0">
                <a:sym typeface="Wingdings" panose="05000000000000000000" pitchFamily="2" charset="2"/>
              </a:rPr>
              <a:t> 2025): 		7 701 K€</a:t>
            </a:r>
          </a:p>
          <a:p>
            <a:r>
              <a:rPr lang="fr-FR" sz="2400" dirty="0">
                <a:sym typeface="Wingdings" panose="05000000000000000000" pitchFamily="2" charset="2"/>
              </a:rPr>
              <a:t>% évolution:				  	</a:t>
            </a:r>
            <a:r>
              <a:rPr lang="fr-FR" sz="2400" dirty="0">
                <a:solidFill>
                  <a:srgbClr val="FF0000"/>
                </a:solidFill>
                <a:sym typeface="Wingdings" panose="05000000000000000000" pitchFamily="2" charset="2"/>
              </a:rPr>
              <a:t>  -8,3%</a:t>
            </a:r>
          </a:p>
          <a:p>
            <a:pPr marL="0" indent="0">
              <a:buNone/>
            </a:pPr>
            <a:endParaRPr lang="fr-FR" sz="2400" dirty="0">
              <a:sym typeface="Wingdings" panose="05000000000000000000" pitchFamily="2" charset="2"/>
            </a:endParaRPr>
          </a:p>
          <a:p>
            <a:r>
              <a:rPr lang="fr-FR" sz="2400" u="sng" dirty="0">
                <a:solidFill>
                  <a:srgbClr val="0066FF"/>
                </a:solidFill>
                <a:sym typeface="Wingdings" panose="05000000000000000000" pitchFamily="2" charset="2"/>
              </a:rPr>
              <a:t>Indice INSEE BT46 (i. </a:t>
            </a:r>
            <a:r>
              <a:rPr lang="fr-FR" sz="2400" u="sng" dirty="0" err="1">
                <a:solidFill>
                  <a:srgbClr val="0066FF"/>
                </a:solidFill>
                <a:sym typeface="Wingdings" panose="05000000000000000000" pitchFamily="2" charset="2"/>
              </a:rPr>
              <a:t>évol</a:t>
            </a:r>
            <a:r>
              <a:rPr lang="fr-FR" sz="2400" u="sng" dirty="0">
                <a:solidFill>
                  <a:srgbClr val="0066FF"/>
                </a:solidFill>
                <a:sym typeface="Wingdings" panose="05000000000000000000" pitchFamily="2" charset="2"/>
              </a:rPr>
              <a:t>. Prix ravalement)</a:t>
            </a:r>
          </a:p>
          <a:p>
            <a:r>
              <a:rPr lang="fr-FR" sz="2400" dirty="0">
                <a:sym typeface="Wingdings" panose="05000000000000000000" pitchFamily="2" charset="2"/>
              </a:rPr>
              <a:t>10/2022 : 125,9</a:t>
            </a:r>
          </a:p>
          <a:p>
            <a:r>
              <a:rPr lang="fr-FR" sz="2400" dirty="0">
                <a:sym typeface="Wingdings" panose="05000000000000000000" pitchFamily="2" charset="2"/>
              </a:rPr>
              <a:t>11/2024 : 133,4			    		   </a:t>
            </a:r>
          </a:p>
          <a:p>
            <a:pPr lvl="1"/>
            <a:r>
              <a:rPr lang="fr-FR" sz="2400" dirty="0">
                <a:sym typeface="Wingdings" panose="05000000000000000000" pitchFamily="2" charset="2"/>
              </a:rPr>
              <a:t>Les prix auraient du évoluer de		     	</a:t>
            </a:r>
            <a:r>
              <a:rPr lang="fr-FR" sz="2400" b="1" dirty="0">
                <a:sym typeface="Wingdings" panose="05000000000000000000" pitchFamily="2" charset="2"/>
              </a:rPr>
              <a:t>   +6%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Soit une réduction de </a:t>
            </a:r>
            <a:r>
              <a:rPr lang="fr-FR">
                <a:solidFill>
                  <a:srgbClr val="FF0000"/>
                </a:solidFill>
              </a:rPr>
              <a:t>prix estimée </a:t>
            </a:r>
            <a:r>
              <a:rPr lang="fr-FR" dirty="0">
                <a:solidFill>
                  <a:srgbClr val="FF0000"/>
                </a:solidFill>
              </a:rPr>
              <a:t>de      </a:t>
            </a:r>
            <a:r>
              <a:rPr lang="fr-FR" u="sng" dirty="0">
                <a:solidFill>
                  <a:srgbClr val="FF0000"/>
                </a:solidFill>
              </a:rPr>
              <a:t>14,3%</a:t>
            </a:r>
          </a:p>
          <a:p>
            <a:pPr marL="0" indent="0">
              <a:buNone/>
            </a:pPr>
            <a:endParaRPr lang="fr-FR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49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E5A7D-26DA-B65B-2E6D-E512CEA8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0066FF"/>
                </a:solidFill>
              </a:rPr>
              <a:t>Changement Altuglas (devis </a:t>
            </a:r>
            <a:r>
              <a:rPr lang="fr-FR" sz="2800" b="1" dirty="0" err="1">
                <a:solidFill>
                  <a:srgbClr val="0066FF"/>
                </a:solidFill>
              </a:rPr>
              <a:t>Socateb</a:t>
            </a:r>
            <a:r>
              <a:rPr lang="fr-FR" sz="2800" b="1" dirty="0">
                <a:solidFill>
                  <a:srgbClr val="0066FF"/>
                </a:solidFill>
              </a:rPr>
              <a:t>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788A710-F764-0C1C-18E6-B79104B99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099506"/>
              </p:ext>
            </p:extLst>
          </p:nvPr>
        </p:nvGraphicFramePr>
        <p:xfrm>
          <a:off x="1043608" y="1916832"/>
          <a:ext cx="6552729" cy="3113653"/>
        </p:xfrm>
        <a:graphic>
          <a:graphicData uri="http://schemas.openxmlformats.org/drawingml/2006/table">
            <a:tbl>
              <a:tblPr/>
              <a:tblGrid>
                <a:gridCol w="3352832">
                  <a:extLst>
                    <a:ext uri="{9D8B030D-6E8A-4147-A177-3AD203B41FA5}">
                      <a16:colId xmlns:a16="http://schemas.microsoft.com/office/drawing/2014/main" val="1653112859"/>
                    </a:ext>
                  </a:extLst>
                </a:gridCol>
                <a:gridCol w="976439">
                  <a:extLst>
                    <a:ext uri="{9D8B030D-6E8A-4147-A177-3AD203B41FA5}">
                      <a16:colId xmlns:a16="http://schemas.microsoft.com/office/drawing/2014/main" val="1942505166"/>
                    </a:ext>
                  </a:extLst>
                </a:gridCol>
                <a:gridCol w="1247019">
                  <a:extLst>
                    <a:ext uri="{9D8B030D-6E8A-4147-A177-3AD203B41FA5}">
                      <a16:colId xmlns:a16="http://schemas.microsoft.com/office/drawing/2014/main" val="178295540"/>
                    </a:ext>
                  </a:extLst>
                </a:gridCol>
                <a:gridCol w="976439">
                  <a:extLst>
                    <a:ext uri="{9D8B030D-6E8A-4147-A177-3AD203B41FA5}">
                      <a16:colId xmlns:a16="http://schemas.microsoft.com/office/drawing/2014/main" val="463419170"/>
                    </a:ext>
                  </a:extLst>
                </a:gridCol>
              </a:tblGrid>
              <a:tr h="40359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ex: appart bat 36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SOCATEB, coût changement altuglas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452021"/>
                  </a:ext>
                </a:extLst>
              </a:tr>
              <a:tr h="42040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776488"/>
                  </a:ext>
                </a:extLst>
              </a:tr>
              <a:tr h="756731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 altu = 3 supports)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longueur 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altu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Coût "volume? » *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Prix au ml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175071"/>
                  </a:ext>
                </a:extLst>
              </a:tr>
              <a:tr h="40359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balcon (longueur 1 </a:t>
                      </a:r>
                      <a:r>
                        <a:rPr lang="fr-F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altu</a:t>
                      </a:r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3 supports)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42325"/>
                  </a:ext>
                </a:extLst>
              </a:tr>
              <a:tr h="403590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Porte fenêtre séjour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7942809"/>
                  </a:ext>
                </a:extLst>
              </a:tr>
              <a:tr h="420406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porte fenêtre chambres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208151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453C107-BF33-9A83-5F0F-9600035EB5AC}"/>
              </a:ext>
            </a:extLst>
          </p:cNvPr>
          <p:cNvSpPr txBox="1"/>
          <p:nvPr/>
        </p:nvSpPr>
        <p:spPr>
          <a:xfrm>
            <a:off x="1259632" y="5661248"/>
            <a:ext cx="2656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* </a:t>
            </a:r>
            <a:r>
              <a:rPr lang="fr-FR" sz="1400" i="1" dirty="0"/>
              <a:t>Interprétation devis à confirmer</a:t>
            </a:r>
          </a:p>
        </p:txBody>
      </p:sp>
    </p:spTree>
    <p:extLst>
      <p:ext uri="{BB962C8B-B14F-4D97-AF65-F5344CB8AC3E}">
        <p14:creationId xmlns:p14="http://schemas.microsoft.com/office/powerpoint/2010/main" val="4202955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0EA0A-0E5F-7A4B-2BB0-3AEAEB05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solidFill>
                  <a:srgbClr val="0066FF"/>
                </a:solidFill>
              </a:rPr>
              <a:t>Débullage</a:t>
            </a:r>
            <a:br>
              <a:rPr lang="fr-FR" dirty="0"/>
            </a:br>
            <a:r>
              <a:rPr lang="fr-FR" sz="2200" b="1" i="1" dirty="0">
                <a:solidFill>
                  <a:srgbClr val="0066FF"/>
                </a:solidFill>
              </a:rPr>
              <a:t>exemple de « bulles » en surface de béton armé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2CB547C-61B0-0C94-9F5E-132859313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50947"/>
            <a:ext cx="6552728" cy="4368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46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A9C6FD-3949-29CB-A17F-2AAA75C01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0066FF"/>
                </a:solidFill>
              </a:rPr>
              <a:t>Ex. d’emprunt </a:t>
            </a:r>
            <a:r>
              <a:rPr lang="fr-FR" sz="2800" b="1" u="sng" dirty="0">
                <a:solidFill>
                  <a:srgbClr val="FF0000"/>
                </a:solidFill>
              </a:rPr>
              <a:t>personnel pour travaux </a:t>
            </a:r>
            <a:r>
              <a:rPr lang="fr-FR" sz="2800" b="1" dirty="0">
                <a:solidFill>
                  <a:srgbClr val="0066FF"/>
                </a:solidFill>
              </a:rPr>
              <a:t>C.E. Paris</a:t>
            </a:r>
            <a:br>
              <a:rPr lang="fr-FR" sz="2800" b="1" dirty="0">
                <a:solidFill>
                  <a:srgbClr val="0066FF"/>
                </a:solidFill>
              </a:rPr>
            </a:br>
            <a:r>
              <a:rPr lang="fr-FR" sz="1400" b="1" dirty="0">
                <a:solidFill>
                  <a:srgbClr val="0066FF"/>
                </a:solidFill>
              </a:rPr>
              <a:t>(emprunt ordinaire </a:t>
            </a:r>
            <a:r>
              <a:rPr lang="fr-FR" sz="1400" b="1" u="sng" dirty="0">
                <a:solidFill>
                  <a:srgbClr val="FF0000"/>
                </a:solidFill>
              </a:rPr>
              <a:t>différent de « copro100 »</a:t>
            </a:r>
            <a:r>
              <a:rPr lang="fr-FR" sz="1400" b="1" u="sng" dirty="0">
                <a:solidFill>
                  <a:srgbClr val="0066FF"/>
                </a:solidFill>
              </a:rPr>
              <a:t>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8762E3F-B938-7A43-2E57-9192CD3DF7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2482" y="1600201"/>
            <a:ext cx="2252310" cy="3052936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992239-D248-5339-03C7-88ADFFCC738B}"/>
              </a:ext>
            </a:extLst>
          </p:cNvPr>
          <p:cNvSpPr txBox="1"/>
          <p:nvPr/>
        </p:nvSpPr>
        <p:spPr>
          <a:xfrm>
            <a:off x="710397" y="4840866"/>
            <a:ext cx="7723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Pour 10 000€ empruntés sur 10 ans : 120 mensualités de 114€ </a:t>
            </a:r>
            <a:r>
              <a:rPr lang="fr-FR" dirty="0"/>
              <a:t>(soit TAEG 6,87%)</a:t>
            </a:r>
          </a:p>
          <a:p>
            <a:r>
              <a:rPr lang="fr-FR" b="1" dirty="0"/>
              <a:t>Hors coût assurance facultative 8€/mois</a:t>
            </a:r>
            <a:r>
              <a:rPr lang="fr-FR" dirty="0"/>
              <a:t>: 960€ au total (soit = TA 1,65%)</a:t>
            </a:r>
          </a:p>
        </p:txBody>
      </p:sp>
    </p:spTree>
    <p:extLst>
      <p:ext uri="{BB962C8B-B14F-4D97-AF65-F5344CB8AC3E}">
        <p14:creationId xmlns:p14="http://schemas.microsoft.com/office/powerpoint/2010/main" val="106313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" y="239982"/>
            <a:ext cx="8229600" cy="884762"/>
          </a:xfrm>
        </p:spPr>
        <p:txBody>
          <a:bodyPr>
            <a:noAutofit/>
          </a:bodyPr>
          <a:lstStyle/>
          <a:p>
            <a:r>
              <a:rPr lang="fr-FR" sz="2800" b="1" i="1" dirty="0">
                <a:solidFill>
                  <a:srgbClr val="0066FF"/>
                </a:solidFill>
              </a:rPr>
              <a:t>Un ravalement inéluctable</a:t>
            </a:r>
            <a:br>
              <a:rPr lang="fr-FR" sz="2800" b="1" i="1" dirty="0">
                <a:solidFill>
                  <a:srgbClr val="0066FF"/>
                </a:solidFill>
              </a:rPr>
            </a:br>
            <a:r>
              <a:rPr lang="fr-FR" sz="1800" b="1" dirty="0">
                <a:solidFill>
                  <a:srgbClr val="FF0000"/>
                </a:solidFill>
              </a:rPr>
              <a:t>Précédent en 2000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2" y="1484784"/>
            <a:ext cx="8652454" cy="525658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247C47-6978-49B4-3FF7-D1FCE6E5D0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8" y="1124744"/>
            <a:ext cx="8668454" cy="48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6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0D73B-06D7-46DE-5E11-A5D8C557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969DAEA-1636-9882-24E0-3A2F005ACD42}"/>
              </a:ext>
            </a:extLst>
          </p:cNvPr>
          <p:cNvSpPr txBox="1"/>
          <p:nvPr/>
        </p:nvSpPr>
        <p:spPr>
          <a:xfrm>
            <a:off x="899592" y="33265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dirty="0">
                <a:solidFill>
                  <a:srgbClr val="0066FF"/>
                </a:solidFill>
              </a:rPr>
              <a:t>Un ravalement inéluctable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9175541-3935-80FA-F390-F36050901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43" y="1268760"/>
            <a:ext cx="8412426" cy="473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9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Choix d’un ravalement </a:t>
            </a:r>
            <a:r>
              <a:rPr lang="fr-FR" b="1" i="1" u="sng" dirty="0">
                <a:solidFill>
                  <a:srgbClr val="0066FF"/>
                </a:solidFill>
              </a:rPr>
              <a:t>global</a:t>
            </a:r>
            <a:r>
              <a:rPr lang="fr-FR" b="1" i="1" dirty="0">
                <a:solidFill>
                  <a:srgbClr val="0066FF"/>
                </a:solidFill>
              </a:rPr>
              <a:t> </a:t>
            </a:r>
            <a:r>
              <a:rPr lang="fr-FR" b="1" i="1" u="sng" dirty="0">
                <a:solidFill>
                  <a:srgbClr val="0066FF"/>
                </a:solidFill>
              </a:rPr>
              <a:t>durable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Concerne l’ensemble des bâtiments </a:t>
            </a:r>
            <a:r>
              <a:rPr lang="fr-FR" dirty="0"/>
              <a:t>:d’habitation, commerciaux, piscine, dépendances (entrées Pk, Cours anglaises, aérations Pk, édicules divers…)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Pour les 20/25 prochaines années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u="sng" dirty="0"/>
              <a:t>3 Raisons:</a:t>
            </a:r>
          </a:p>
          <a:p>
            <a:pPr marL="0" indent="0">
              <a:buNone/>
            </a:pPr>
            <a:r>
              <a:rPr lang="fr-FR" dirty="0"/>
              <a:t>	Technique</a:t>
            </a:r>
          </a:p>
          <a:p>
            <a:pPr marL="0" indent="0">
              <a:buNone/>
            </a:pPr>
            <a:r>
              <a:rPr lang="fr-FR" dirty="0"/>
              <a:t>			Financière</a:t>
            </a:r>
          </a:p>
          <a:p>
            <a:pPr marL="0" indent="0">
              <a:buNone/>
            </a:pPr>
            <a:r>
              <a:rPr lang="fr-FR" dirty="0"/>
              <a:t>					Esthétique</a:t>
            </a:r>
          </a:p>
        </p:txBody>
      </p:sp>
    </p:spTree>
    <p:extLst>
      <p:ext uri="{BB962C8B-B14F-4D97-AF65-F5344CB8AC3E}">
        <p14:creationId xmlns:p14="http://schemas.microsoft.com/office/powerpoint/2010/main" val="113279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fr-FR" sz="2400" b="1" i="1" dirty="0">
                <a:solidFill>
                  <a:srgbClr val="0066FF"/>
                </a:solidFill>
              </a:rPr>
              <a:t>Raison Technique: assurer sécurité et pérennité de l’immeuble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600" i="1" dirty="0"/>
              <a:t>Cet aspect sera développé par notre conseil M </a:t>
            </a:r>
            <a:r>
              <a:rPr lang="fr-FR" sz="1600" i="1" dirty="0" err="1"/>
              <a:t>Croué</a:t>
            </a:r>
            <a:endParaRPr lang="fr-FR" sz="1600" i="1" dirty="0"/>
          </a:p>
          <a:p>
            <a:pPr marL="0" indent="0" algn="ctr">
              <a:buNone/>
            </a:pPr>
            <a:r>
              <a:rPr lang="fr-FR" sz="2800" b="1" dirty="0"/>
              <a:t>Immeuble en béton armé et pierre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0066FF"/>
                </a:solidFill>
              </a:rPr>
              <a:t>Souffre au bout de 50  ans des pbs communs à ces immeubles</a:t>
            </a:r>
          </a:p>
          <a:p>
            <a:pPr marL="0" indent="0">
              <a:buNone/>
            </a:pPr>
            <a:r>
              <a:rPr lang="fr-FR" sz="2000" dirty="0"/>
              <a:t>	- Fers à béton qui « poussent » et éclatent le béton</a:t>
            </a:r>
          </a:p>
          <a:p>
            <a:pPr marL="0" indent="0">
              <a:buNone/>
            </a:pPr>
            <a:r>
              <a:rPr lang="fr-FR" sz="2000" dirty="0"/>
              <a:t>	- Infiltration d’eau nécessite la réfection des joints (sur pierre &amp; béton)</a:t>
            </a:r>
          </a:p>
          <a:p>
            <a:pPr marL="0" indent="0">
              <a:buNone/>
            </a:pPr>
            <a:r>
              <a:rPr lang="fr-FR" sz="2000" dirty="0"/>
              <a:t>	- et notamment l’étanchéité des dalles de tous les balcons</a:t>
            </a:r>
          </a:p>
          <a:p>
            <a:pPr marL="0" indent="0">
              <a:buNone/>
            </a:pPr>
            <a:r>
              <a:rPr lang="fr-FR" sz="2000" dirty="0"/>
              <a:t>	-cloquage et décollement des revêtements (voir rives de balcons !..)</a:t>
            </a:r>
          </a:p>
          <a:p>
            <a:pPr marL="0" indent="0">
              <a:buNone/>
            </a:pPr>
            <a:r>
              <a:rPr lang="fr-FR" sz="2000" dirty="0"/>
              <a:t>		…/…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dirty="0">
                <a:solidFill>
                  <a:srgbClr val="0066FF"/>
                </a:solidFill>
              </a:rPr>
              <a:t>Travaux a effectuer dans le contexte actuel d’une réglementation de protection contre l’amiante </a:t>
            </a:r>
          </a:p>
          <a:p>
            <a:pPr marL="0" indent="0">
              <a:buNone/>
            </a:pPr>
            <a:r>
              <a:rPr lang="fr-FR" sz="2000" dirty="0"/>
              <a:t>	qui n’existait pas lors du précédent ravalement</a:t>
            </a:r>
          </a:p>
        </p:txBody>
      </p:sp>
    </p:spTree>
    <p:extLst>
      <p:ext uri="{BB962C8B-B14F-4D97-AF65-F5344CB8AC3E}">
        <p14:creationId xmlns:p14="http://schemas.microsoft.com/office/powerpoint/2010/main" val="299874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Raison financière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b="1" u="sng" dirty="0">
                <a:solidFill>
                  <a:srgbClr val="0066FF"/>
                </a:solidFill>
              </a:rPr>
              <a:t>Maintenir le capital</a:t>
            </a:r>
          </a:p>
          <a:p>
            <a:pPr marL="0" indent="0">
              <a:buNone/>
            </a:pPr>
            <a:r>
              <a:rPr lang="fr-FR" b="1" dirty="0"/>
              <a:t>Un immeuble dégradé se dévalorise</a:t>
            </a:r>
          </a:p>
          <a:p>
            <a:pPr marL="0" indent="0">
              <a:buNone/>
            </a:pPr>
            <a:r>
              <a:rPr lang="fr-FR" dirty="0"/>
              <a:t>Ravalement :un coût certain qui constitue</a:t>
            </a:r>
          </a:p>
          <a:p>
            <a:pPr marL="0" indent="0">
              <a:buNone/>
            </a:pPr>
            <a:r>
              <a:rPr lang="fr-FR" dirty="0"/>
              <a:t>	Non une charge </a:t>
            </a:r>
            <a:r>
              <a:rPr lang="fr-FR" i="1" dirty="0"/>
              <a:t>courante (fonctionnement)</a:t>
            </a:r>
          </a:p>
          <a:p>
            <a:pPr marL="0" indent="0">
              <a:buNone/>
            </a:pPr>
            <a:r>
              <a:rPr lang="fr-FR" dirty="0"/>
              <a:t>	Mais une charge qui concerne de nombreux 	(20 à 25) exercices </a:t>
            </a:r>
            <a:r>
              <a:rPr lang="fr-FR" i="1" dirty="0">
                <a:solidFill>
                  <a:srgbClr val="0066FF"/>
                </a:solidFill>
              </a:rPr>
              <a:t>(investissement)</a:t>
            </a:r>
          </a:p>
        </p:txBody>
      </p:sp>
    </p:spTree>
    <p:extLst>
      <p:ext uri="{BB962C8B-B14F-4D97-AF65-F5344CB8AC3E}">
        <p14:creationId xmlns:p14="http://schemas.microsoft.com/office/powerpoint/2010/main" val="97388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FA642-9849-4B09-B9A3-BAD072F8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fr-FR" b="1" i="1" dirty="0">
                <a:solidFill>
                  <a:srgbClr val="0066FF"/>
                </a:solidFill>
              </a:rPr>
              <a:t>Raison esthétique (cadre de vie)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BE4C7C-6C0F-4E5D-BE17-F7A21381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Harmonie: une belle résidence que nous avons choisie</a:t>
            </a:r>
          </a:p>
          <a:p>
            <a:pPr marL="0" indent="0">
              <a:buNone/>
            </a:pPr>
            <a:r>
              <a:rPr lang="fr-FR" dirty="0"/>
              <a:t>	Larges espaces verts, piscine, immeuble bas de bonne facture (pierres de St Maximin), grands balcons…</a:t>
            </a:r>
          </a:p>
          <a:p>
            <a:pPr marL="0" indent="0">
              <a:buNone/>
            </a:pPr>
            <a:r>
              <a:rPr lang="fr-FR" dirty="0"/>
              <a:t>	Le ravalement doit être global pour </a:t>
            </a:r>
            <a:r>
              <a:rPr lang="fr-FR" b="1" dirty="0">
                <a:solidFill>
                  <a:srgbClr val="0066FF"/>
                </a:solidFill>
              </a:rPr>
              <a:t>retrouver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66FF"/>
                </a:solidFill>
              </a:rPr>
              <a:t>L’aspect initial</a:t>
            </a:r>
            <a:r>
              <a:rPr lang="fr-FR" dirty="0"/>
              <a:t> et éviter ce que nous avons pu voir ailleurs.</a:t>
            </a:r>
          </a:p>
        </p:txBody>
      </p:sp>
    </p:spTree>
    <p:extLst>
      <p:ext uri="{BB962C8B-B14F-4D97-AF65-F5344CB8AC3E}">
        <p14:creationId xmlns:p14="http://schemas.microsoft.com/office/powerpoint/2010/main" val="23880690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2276</Words>
  <Application>Microsoft Office PowerPoint</Application>
  <PresentationFormat>Affichage à l'écran (4:3)</PresentationFormat>
  <Paragraphs>417</Paragraphs>
  <Slides>38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38</vt:i4>
      </vt:variant>
    </vt:vector>
  </HeadingPairs>
  <TitlesOfParts>
    <vt:vector size="43" baseType="lpstr">
      <vt:lpstr>Arial</vt:lpstr>
      <vt:lpstr>Calibri</vt:lpstr>
      <vt:lpstr>Wingdings</vt:lpstr>
      <vt:lpstr>Thème Office</vt:lpstr>
      <vt:lpstr>Modèle par défaut</vt:lpstr>
      <vt:lpstr>Déroulé réunion d’information 19h à 21h30 le 06 février 2025</vt:lpstr>
      <vt:lpstr>Présentation PowerPoint</vt:lpstr>
      <vt:lpstr>Harmonie-Ouest c’est:</vt:lpstr>
      <vt:lpstr>Un ravalement inéluctable Précédent en 2000</vt:lpstr>
      <vt:lpstr>Présentation PowerPoint</vt:lpstr>
      <vt:lpstr>Choix d’un ravalement global durable</vt:lpstr>
      <vt:lpstr>Raison Technique: assurer sécurité et pérennité de l’immeuble</vt:lpstr>
      <vt:lpstr>Raison financière</vt:lpstr>
      <vt:lpstr>Raison esthétique (cadre de vie)</vt:lpstr>
      <vt:lpstr>Exemple de ravalement partiel écarté</vt:lpstr>
      <vt:lpstr>Exemple de ravalement partiel écarté </vt:lpstr>
      <vt:lpstr>Exemple de ravalement partiel écarté</vt:lpstr>
      <vt:lpstr>Principales étapes de l’appel  d’offre</vt:lpstr>
      <vt:lpstr>Principales étapes de l’appel  d’offre</vt:lpstr>
      <vt:lpstr>Travaux de la commission</vt:lpstr>
      <vt:lpstr>Travaux de la commission</vt:lpstr>
      <vt:lpstr>Contrôle des métrés exemple de matrice pour vérif métré  du BETON seul, d’UNE face, d’UN bâtiment</vt:lpstr>
      <vt:lpstr>Présentation PowerPoint</vt:lpstr>
      <vt:lpstr>Présentation PowerPoint</vt:lpstr>
      <vt:lpstr>Présentation PowerPoint</vt:lpstr>
      <vt:lpstr>Coût estimé – 1° devis (2023)</vt:lpstr>
      <vt:lpstr>Coût estimé – 1° &amp; 2° devis</vt:lpstr>
      <vt:lpstr>Coût estimé – 3° devis (janvier 2025)</vt:lpstr>
      <vt:lpstr>Coût estimé TOTAL 3° devis (22-1-2025)</vt:lpstr>
      <vt:lpstr>Coût estimé TOTAL 3° devis (22-1-2025)</vt:lpstr>
      <vt:lpstr>Les travaux optionnels  (à la charge des demandeurs)</vt:lpstr>
      <vt:lpstr>Le financement</vt:lpstr>
      <vt:lpstr>La facturation et le financement</vt:lpstr>
      <vt:lpstr>La facturation et le financement</vt:lpstr>
      <vt:lpstr>Les garanties : </vt:lpstr>
      <vt:lpstr>La préparation</vt:lpstr>
      <vt:lpstr>Présentation PowerPoint</vt:lpstr>
      <vt:lpstr>Présentation PowerPoint</vt:lpstr>
      <vt:lpstr>Slides supplémentaires</vt:lpstr>
      <vt:lpstr>Evolution 3° devis / 1° devis SOCATEB (des 25 immeubles d’habitations) </vt:lpstr>
      <vt:lpstr>Changement Altuglas (devis Socateb)</vt:lpstr>
      <vt:lpstr>Débullage exemple de « bulles » en surface de béton armé</vt:lpstr>
      <vt:lpstr>Ex. d’emprunt personnel pour travaux C.E. Paris (emprunt ordinaire différent de « copro100 »)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ravalement -Etat d’avancement- présentation des travaux du groupe de travail au conseil syndical du 14 mai 2024</dc:title>
  <dc:creator>Jean SALLES</dc:creator>
  <cp:lastModifiedBy>Jean SALLES</cp:lastModifiedBy>
  <cp:revision>150</cp:revision>
  <cp:lastPrinted>2025-02-05T14:42:27Z</cp:lastPrinted>
  <dcterms:created xsi:type="dcterms:W3CDTF">2025-01-12T18:24:19Z</dcterms:created>
  <dcterms:modified xsi:type="dcterms:W3CDTF">2025-02-10T15:01:13Z</dcterms:modified>
</cp:coreProperties>
</file>